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6"/>
  </p:notesMasterIdLst>
  <p:handoutMasterIdLst>
    <p:handoutMasterId r:id="rId67"/>
  </p:handoutMasterIdLst>
  <p:sldIdLst>
    <p:sldId id="256" r:id="rId2"/>
    <p:sldId id="400" r:id="rId3"/>
    <p:sldId id="404" r:id="rId4"/>
    <p:sldId id="405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415" r:id="rId15"/>
    <p:sldId id="416" r:id="rId16"/>
    <p:sldId id="417" r:id="rId17"/>
    <p:sldId id="418" r:id="rId18"/>
    <p:sldId id="419" r:id="rId19"/>
    <p:sldId id="420" r:id="rId20"/>
    <p:sldId id="421" r:id="rId21"/>
    <p:sldId id="422" r:id="rId22"/>
    <p:sldId id="423" r:id="rId23"/>
    <p:sldId id="424" r:id="rId24"/>
    <p:sldId id="425" r:id="rId25"/>
    <p:sldId id="426" r:id="rId26"/>
    <p:sldId id="427" r:id="rId27"/>
    <p:sldId id="428" r:id="rId28"/>
    <p:sldId id="429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99" r:id="rId42"/>
    <p:sldId id="500" r:id="rId43"/>
    <p:sldId id="501" r:id="rId44"/>
    <p:sldId id="502" r:id="rId45"/>
    <p:sldId id="503" r:id="rId46"/>
    <p:sldId id="504" r:id="rId47"/>
    <p:sldId id="505" r:id="rId48"/>
    <p:sldId id="506" r:id="rId49"/>
    <p:sldId id="507" r:id="rId50"/>
    <p:sldId id="508" r:id="rId51"/>
    <p:sldId id="509" r:id="rId52"/>
    <p:sldId id="510" r:id="rId53"/>
    <p:sldId id="511" r:id="rId54"/>
    <p:sldId id="512" r:id="rId55"/>
    <p:sldId id="513" r:id="rId56"/>
    <p:sldId id="514" r:id="rId57"/>
    <p:sldId id="515" r:id="rId58"/>
    <p:sldId id="516" r:id="rId59"/>
    <p:sldId id="517" r:id="rId60"/>
    <p:sldId id="518" r:id="rId61"/>
    <p:sldId id="519" r:id="rId62"/>
    <p:sldId id="520" r:id="rId63"/>
    <p:sldId id="521" r:id="rId64"/>
    <p:sldId id="522" r:id="rId65"/>
  </p:sldIdLst>
  <p:sldSz cx="9144000" cy="6858000" type="screen4x3"/>
  <p:notesSz cx="9928225" cy="67976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348" y="-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3697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2F867-1933-4D69-BDC0-C3D7687618C9}" type="datetimeFigureOut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77C1F-93B7-42C9-BDAA-C5C0819C9D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7462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99124-7688-4E3C-A59D-94A4EEF1A8A6}" type="datetimeFigureOut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06DB3-0EC1-49A2-9AA6-A015EE019F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633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B4248-D34C-466F-A273-FC3D6C774B7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146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B4248-D34C-466F-A273-FC3D6C774B7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146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B4248-D34C-466F-A273-FC3D6C774B7F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146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B234E-D6BE-40B0-8981-F601D69993B9}" type="datetime1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47C4-593B-4DBD-9CF9-18A3621A4103}" type="datetime1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CCE-FAE5-482B-B4FF-3CDD3515770A}" type="datetime1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0410-7266-4144-9382-438D44F07062}" type="datetime1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0118F-82D5-4B90-8971-CE6B02252CAF}" type="datetime1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FF1D9-0DD9-4540-A035-066DFF820AFB}" type="datetime1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74-9597-4A09-80CB-B29859644E05}" type="datetime1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C8F5-C9D4-4495-93E1-5056DE9682DF}" type="datetime1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62DF-B6CE-48CA-83DE-8220984876A8}" type="datetime1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61FD-73A2-4CFD-B714-4B91CE657407}" type="datetime1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AE85-5598-4653-95AB-209179E297A5}" type="datetime1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6A88BB5-9FBD-40E9-B32C-CCD6A2948CCE}" type="datetime1">
              <a:rPr lang="zh-TW" altLang="en-US" smtClean="0"/>
              <a:t>2018/1/2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7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/index.php?title=%E7%BD%91%E7%BB%9C%E6%9C%BA%E5%99%A8%E4%BA%BA&amp;action=edit&amp;redlink=1" TargetMode="External"/><Relationship Id="rId2" Type="http://schemas.openxmlformats.org/officeDocument/2006/relationships/hyperlink" Target="https://zh.wikipedia.org/wiki/%E4%B8%87%E7%BB%B4%E7%BD%91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6.doc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7.doc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8.docx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hyperlink" Target="http://www.ibon.com.tw/retail_inquiry_ajax.asp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9.doc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10.docx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Python</a:t>
            </a:r>
            <a:r>
              <a:rPr lang="zh-TW" altLang="zh-TW" dirty="0"/>
              <a:t>實務</a:t>
            </a:r>
            <a:r>
              <a:rPr lang="zh-TW" altLang="zh-TW" dirty="0" smtClean="0"/>
              <a:t>應用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tx1"/>
                </a:solidFill>
              </a:rPr>
              <a:t>Anaconda</a:t>
            </a:r>
            <a:r>
              <a:rPr lang="zh-TW" altLang="en-US" dirty="0" smtClean="0">
                <a:solidFill>
                  <a:schemeClr val="tx1"/>
                </a:solidFill>
              </a:rPr>
              <a:t>軟體包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tx1"/>
                </a:solidFill>
              </a:rPr>
              <a:t>Python</a:t>
            </a:r>
            <a:r>
              <a:rPr lang="zh-TW" altLang="en-US" dirty="0" smtClean="0">
                <a:solidFill>
                  <a:schemeClr val="tx1"/>
                </a:solidFill>
              </a:rPr>
              <a:t>第三方函式庫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tx1"/>
                </a:solidFill>
              </a:rPr>
              <a:t>Python </a:t>
            </a:r>
            <a:r>
              <a:rPr lang="zh-TW" altLang="en-US" dirty="0" smtClean="0">
                <a:solidFill>
                  <a:schemeClr val="tx1"/>
                </a:solidFill>
              </a:rPr>
              <a:t>爬蟲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788024" y="4797152"/>
            <a:ext cx="36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致</a:t>
            </a:r>
            <a:r>
              <a:rPr lang="zh-TW" altLang="en-US" sz="2800" dirty="0" smtClean="0"/>
              <a:t>理科技大學資管系</a:t>
            </a:r>
            <a:endParaRPr lang="en-US" altLang="zh-TW" sz="2800" dirty="0" smtClean="0"/>
          </a:p>
          <a:p>
            <a:r>
              <a:rPr lang="zh-TW" altLang="en-US" sz="2800" dirty="0" smtClean="0"/>
              <a:t>副教授   曹祥雲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79339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064224"/>
          </a:xfrm>
        </p:spPr>
        <p:txBody>
          <a:bodyPr/>
          <a:lstStyle/>
          <a:p>
            <a:pPr marL="0" indent="0">
              <a:buNone/>
            </a:pPr>
            <a:r>
              <a:rPr lang="zh-TW" altLang="zh-TW" sz="2800" dirty="0"/>
              <a:t>步驟</a:t>
            </a:r>
            <a:r>
              <a:rPr lang="en-US" altLang="zh-TW" sz="2800" dirty="0"/>
              <a:t> 4</a:t>
            </a:r>
            <a:r>
              <a:rPr lang="zh-TW" altLang="zh-TW" sz="2800" dirty="0"/>
              <a:t>選擇安裝</a:t>
            </a:r>
            <a:r>
              <a:rPr lang="zh-TW" altLang="zh-TW" sz="2800" dirty="0" smtClean="0"/>
              <a:t>型態</a:t>
            </a:r>
            <a:r>
              <a:rPr lang="en-US" altLang="zh-TW" sz="2800" dirty="0" smtClean="0"/>
              <a:t> </a:t>
            </a:r>
            <a:r>
              <a:rPr lang="zh-TW" altLang="zh-TW" sz="2800" dirty="0"/>
              <a:t>，按「</a:t>
            </a:r>
            <a:r>
              <a:rPr lang="en-US" altLang="zh-TW" sz="2800" dirty="0"/>
              <a:t>Next </a:t>
            </a:r>
            <a:r>
              <a:rPr lang="zh-TW" altLang="zh-TW" sz="2800" dirty="0"/>
              <a:t>」</a:t>
            </a:r>
            <a:endParaRPr lang="zh-TW" altLang="en-US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zh-TW" dirty="0"/>
              <a:t>程式</a:t>
            </a:r>
            <a:r>
              <a:rPr lang="zh-TW" altLang="zh-TW" dirty="0" smtClean="0"/>
              <a:t>安裝</a:t>
            </a:r>
            <a:r>
              <a:rPr lang="zh-TW" altLang="en-US" dirty="0"/>
              <a:t>與使用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rcRect l="36532" t="29119" r="36501" b="32990"/>
          <a:stretch>
            <a:fillRect/>
          </a:stretch>
        </p:blipFill>
        <p:spPr bwMode="auto">
          <a:xfrm>
            <a:off x="1259632" y="1869712"/>
            <a:ext cx="5544616" cy="4258603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50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36232"/>
          </a:xfrm>
        </p:spPr>
        <p:txBody>
          <a:bodyPr/>
          <a:lstStyle/>
          <a:p>
            <a:pPr marL="0" indent="0">
              <a:buNone/>
            </a:pPr>
            <a:r>
              <a:rPr lang="zh-TW" altLang="zh-TW" sz="2800" dirty="0"/>
              <a:t>步驟</a:t>
            </a:r>
            <a:r>
              <a:rPr lang="en-US" altLang="zh-TW" sz="2800" dirty="0"/>
              <a:t> 5 </a:t>
            </a:r>
            <a:r>
              <a:rPr lang="zh-TW" altLang="zh-TW" sz="2800" dirty="0"/>
              <a:t>選擇安裝</a:t>
            </a:r>
            <a:r>
              <a:rPr lang="zh-TW" altLang="zh-TW" sz="2800" dirty="0" smtClean="0"/>
              <a:t>路徑，</a:t>
            </a:r>
            <a:r>
              <a:rPr lang="zh-TW" altLang="zh-TW" sz="2800" dirty="0"/>
              <a:t>按「</a:t>
            </a:r>
            <a:r>
              <a:rPr lang="en-US" altLang="zh-TW" sz="2800" dirty="0"/>
              <a:t>Next</a:t>
            </a:r>
            <a:r>
              <a:rPr lang="zh-TW" altLang="zh-TW" sz="2800" dirty="0"/>
              <a:t>」，若要更改安裝路徑請點選 </a:t>
            </a:r>
            <a:r>
              <a:rPr lang="en-US" altLang="zh-TW" sz="2800" dirty="0"/>
              <a:t>Browse</a:t>
            </a:r>
            <a:r>
              <a:rPr lang="zh-TW" altLang="zh-TW" sz="2800" dirty="0"/>
              <a:t>後選擇安裝</a:t>
            </a:r>
            <a:r>
              <a:rPr lang="zh-TW" altLang="zh-TW" sz="2800" dirty="0" smtClean="0"/>
              <a:t>路徑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請務必記下安裝路徑，後續安裝</a:t>
            </a:r>
            <a:r>
              <a:rPr lang="en-US" altLang="zh-TW" sz="2800" dirty="0" smtClean="0"/>
              <a:t>package</a:t>
            </a:r>
            <a:r>
              <a:rPr lang="zh-TW" altLang="en-US" sz="2800" dirty="0" smtClean="0"/>
              <a:t>會用到</a:t>
            </a:r>
            <a:r>
              <a:rPr lang="en-US" altLang="zh-TW" sz="2800" dirty="0" smtClean="0"/>
              <a:t>)</a:t>
            </a:r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zh-TW" dirty="0"/>
              <a:t>程式</a:t>
            </a:r>
            <a:r>
              <a:rPr lang="zh-TW" altLang="zh-TW" dirty="0" smtClean="0"/>
              <a:t>安裝</a:t>
            </a:r>
            <a:r>
              <a:rPr lang="zh-TW" altLang="en-US" dirty="0"/>
              <a:t>與使用</a:t>
            </a:r>
          </a:p>
        </p:txBody>
      </p:sp>
      <p:pic>
        <p:nvPicPr>
          <p:cNvPr id="8" name="圖片 7"/>
          <p:cNvPicPr/>
          <p:nvPr/>
        </p:nvPicPr>
        <p:blipFill>
          <a:blip r:embed="rId2"/>
          <a:srcRect l="36384" t="29640" r="36501" b="32733"/>
          <a:stretch>
            <a:fillRect/>
          </a:stretch>
        </p:blipFill>
        <p:spPr bwMode="auto">
          <a:xfrm>
            <a:off x="584642" y="2708920"/>
            <a:ext cx="5103481" cy="374441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10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992216"/>
          </a:xfrm>
        </p:spPr>
        <p:txBody>
          <a:bodyPr/>
          <a:lstStyle/>
          <a:p>
            <a:pPr marL="0" indent="0">
              <a:buNone/>
            </a:pPr>
            <a:r>
              <a:rPr lang="zh-TW" altLang="zh-TW" sz="2800" dirty="0" smtClean="0"/>
              <a:t>步驟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6</a:t>
            </a:r>
            <a:r>
              <a:rPr lang="zh-TW" altLang="zh-TW" sz="2800" dirty="0"/>
              <a:t>進階安裝選頂</a:t>
            </a:r>
            <a:r>
              <a:rPr lang="zh-TW" altLang="zh-TW" sz="2800" dirty="0" smtClean="0"/>
              <a:t>設定，</a:t>
            </a:r>
            <a:r>
              <a:rPr lang="zh-TW" altLang="zh-TW" sz="2800" dirty="0"/>
              <a:t>按「</a:t>
            </a:r>
            <a:r>
              <a:rPr lang="en-US" altLang="zh-TW" sz="2800" dirty="0"/>
              <a:t>Install</a:t>
            </a:r>
            <a:r>
              <a:rPr lang="zh-TW" altLang="zh-TW" sz="2800" dirty="0" smtClean="0"/>
              <a:t>」</a:t>
            </a:r>
            <a:r>
              <a:rPr lang="zh-TW" altLang="zh-TW" sz="2800" b="1" dirty="0" smtClean="0"/>
              <a:t>。</a:t>
            </a:r>
            <a:endParaRPr lang="en-US" altLang="zh-TW" sz="2800" b="1" dirty="0" smtClean="0"/>
          </a:p>
          <a:p>
            <a:endParaRPr lang="zh-TW" altLang="en-US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zh-TW" dirty="0"/>
              <a:t>程式</a:t>
            </a:r>
            <a:r>
              <a:rPr lang="zh-TW" altLang="zh-TW" dirty="0" smtClean="0"/>
              <a:t>安裝</a:t>
            </a:r>
            <a:r>
              <a:rPr lang="zh-TW" altLang="en-US" dirty="0"/>
              <a:t>與使用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rcRect l="36384" t="29640" r="36353" b="33247"/>
          <a:stretch>
            <a:fillRect/>
          </a:stretch>
        </p:blipFill>
        <p:spPr bwMode="auto">
          <a:xfrm>
            <a:off x="611560" y="1988840"/>
            <a:ext cx="6408712" cy="403244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978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412776"/>
            <a:ext cx="9144000" cy="5064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sz="2000" b="1" dirty="0"/>
              <a:t>步驟</a:t>
            </a:r>
            <a:r>
              <a:rPr lang="en-US" altLang="zh-TW" sz="2000" b="1" dirty="0" smtClean="0"/>
              <a:t>7</a:t>
            </a:r>
            <a:r>
              <a:rPr lang="zh-TW" altLang="zh-TW" sz="2000" dirty="0"/>
              <a:t>進行安裝</a:t>
            </a:r>
            <a:r>
              <a:rPr lang="zh-TW" altLang="zh-TW" sz="2000" dirty="0" smtClean="0"/>
              <a:t>中，</a:t>
            </a:r>
            <a:r>
              <a:rPr lang="zh-TW" altLang="zh-TW" sz="2000" dirty="0"/>
              <a:t>此一步驟需要一點時間，待完成後請按「</a:t>
            </a:r>
            <a:r>
              <a:rPr lang="en-US" altLang="zh-TW" sz="2000" dirty="0"/>
              <a:t>Next</a:t>
            </a:r>
            <a:r>
              <a:rPr lang="zh-TW" altLang="zh-TW" sz="2000" dirty="0"/>
              <a:t>」。</a:t>
            </a:r>
            <a:r>
              <a:rPr lang="zh-TW" altLang="zh-TW" sz="2000" b="1" dirty="0" smtClean="0"/>
              <a:t>。</a:t>
            </a:r>
            <a:endParaRPr lang="en-US" altLang="zh-TW" sz="2000" b="1" dirty="0" smtClean="0"/>
          </a:p>
          <a:p>
            <a:endParaRPr lang="zh-TW" altLang="en-US" sz="2000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zh-TW" dirty="0"/>
              <a:t>程式</a:t>
            </a:r>
            <a:r>
              <a:rPr lang="zh-TW" altLang="zh-TW" dirty="0" smtClean="0"/>
              <a:t>安裝</a:t>
            </a:r>
            <a:r>
              <a:rPr lang="zh-TW" altLang="en-US" dirty="0"/>
              <a:t>與使用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rcRect l="36821" t="29640" r="36215" b="33247"/>
          <a:stretch>
            <a:fillRect/>
          </a:stretch>
        </p:blipFill>
        <p:spPr bwMode="auto">
          <a:xfrm>
            <a:off x="611560" y="1920672"/>
            <a:ext cx="7344816" cy="427834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17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36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sz="2000" dirty="0"/>
              <a:t>步驟</a:t>
            </a:r>
            <a:r>
              <a:rPr lang="en-US" altLang="zh-TW" sz="2000" dirty="0"/>
              <a:t>8 </a:t>
            </a:r>
            <a:r>
              <a:rPr lang="zh-TW" altLang="zh-TW" sz="2000" dirty="0"/>
              <a:t>安裝完成</a:t>
            </a:r>
            <a:r>
              <a:rPr lang="zh-TW" altLang="zh-TW" sz="2000" dirty="0" smtClean="0"/>
              <a:t>中，</a:t>
            </a:r>
            <a:r>
              <a:rPr lang="zh-TW" altLang="zh-TW" sz="2000" dirty="0"/>
              <a:t>只要按「</a:t>
            </a:r>
            <a:r>
              <a:rPr lang="en-US" altLang="zh-TW" sz="2000" dirty="0"/>
              <a:t>Finish</a:t>
            </a:r>
            <a:r>
              <a:rPr lang="zh-TW" altLang="zh-TW" sz="2000" dirty="0"/>
              <a:t>」即可完成安裝。</a:t>
            </a:r>
          </a:p>
          <a:p>
            <a:endParaRPr lang="zh-TW" altLang="en-US" sz="2000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zh-TW" dirty="0"/>
              <a:t>程式</a:t>
            </a:r>
            <a:r>
              <a:rPr lang="zh-TW" altLang="zh-TW" dirty="0" smtClean="0"/>
              <a:t>安裝</a:t>
            </a:r>
            <a:r>
              <a:rPr lang="zh-TW" altLang="en-US" dirty="0"/>
              <a:t>與使用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rcRect l="36532" t="29119" r="36646" b="33510"/>
          <a:stretch>
            <a:fillRect/>
          </a:stretch>
        </p:blipFill>
        <p:spPr bwMode="auto">
          <a:xfrm>
            <a:off x="835024" y="1964371"/>
            <a:ext cx="7121352" cy="412892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39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36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sz="2000" dirty="0"/>
              <a:t>步驟</a:t>
            </a:r>
            <a:r>
              <a:rPr lang="en-US" altLang="zh-TW" sz="2000" dirty="0"/>
              <a:t>9 </a:t>
            </a:r>
            <a:r>
              <a:rPr lang="zh-TW" altLang="zh-TW" sz="2000" dirty="0"/>
              <a:t>開啟</a:t>
            </a:r>
            <a:r>
              <a:rPr lang="en-US" altLang="zh-TW" sz="2000" dirty="0"/>
              <a:t>Anaconda Navigator</a:t>
            </a:r>
            <a:endParaRPr lang="zh-TW" altLang="en-US" sz="2000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zh-TW" dirty="0"/>
              <a:t>程式</a:t>
            </a:r>
            <a:r>
              <a:rPr lang="zh-TW" altLang="zh-TW" dirty="0" smtClean="0"/>
              <a:t>安裝</a:t>
            </a:r>
            <a:r>
              <a:rPr lang="zh-TW" altLang="en-US" dirty="0"/>
              <a:t>與使用</a:t>
            </a:r>
          </a:p>
        </p:txBody>
      </p:sp>
      <p:pic>
        <p:nvPicPr>
          <p:cNvPr id="5" name="圖片 4"/>
          <p:cNvPicPr/>
          <p:nvPr/>
        </p:nvPicPr>
        <p:blipFill>
          <a:blip r:embed="rId2"/>
          <a:srcRect t="48968" r="78397" b="4642"/>
          <a:stretch>
            <a:fillRect/>
          </a:stretch>
        </p:blipFill>
        <p:spPr bwMode="auto">
          <a:xfrm>
            <a:off x="251520" y="1772816"/>
            <a:ext cx="3101340" cy="3745865"/>
          </a:xfrm>
          <a:prstGeom prst="rect">
            <a:avLst/>
          </a:prstGeom>
        </p:spPr>
      </p:pic>
      <p:pic>
        <p:nvPicPr>
          <p:cNvPr id="8" name="圖片 7"/>
          <p:cNvPicPr/>
          <p:nvPr/>
        </p:nvPicPr>
        <p:blipFill rotWithShape="1">
          <a:blip r:embed="rId3"/>
          <a:srcRect r="22416" b="14533"/>
          <a:stretch/>
        </p:blipFill>
        <p:spPr bwMode="auto">
          <a:xfrm>
            <a:off x="3563888" y="3140967"/>
            <a:ext cx="5156201" cy="31946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750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36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 smtClean="0"/>
              <a:t>選擇</a:t>
            </a:r>
            <a:r>
              <a:rPr lang="zh-TW" altLang="zh-TW" sz="2000" dirty="0"/>
              <a:t>程式編輯環境</a:t>
            </a:r>
            <a:endParaRPr lang="zh-TW" altLang="en-US" sz="2000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zh-TW" dirty="0"/>
              <a:t>程式</a:t>
            </a:r>
            <a:r>
              <a:rPr lang="zh-TW" altLang="zh-TW" dirty="0" smtClean="0"/>
              <a:t>安裝</a:t>
            </a:r>
            <a:r>
              <a:rPr lang="zh-TW" altLang="en-US" dirty="0"/>
              <a:t>與使用</a:t>
            </a:r>
          </a:p>
        </p:txBody>
      </p:sp>
      <p:pic>
        <p:nvPicPr>
          <p:cNvPr id="7" name="圖片 6"/>
          <p:cNvPicPr/>
          <p:nvPr/>
        </p:nvPicPr>
        <p:blipFill rotWithShape="1">
          <a:blip r:embed="rId2"/>
          <a:srcRect l="23264" t="32763" r="49626" b="14533"/>
          <a:stretch/>
        </p:blipFill>
        <p:spPr bwMode="auto">
          <a:xfrm>
            <a:off x="971600" y="2413964"/>
            <a:ext cx="2808312" cy="35353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圖片 8"/>
          <p:cNvPicPr/>
          <p:nvPr/>
        </p:nvPicPr>
        <p:blipFill rotWithShape="1">
          <a:blip r:embed="rId3"/>
          <a:srcRect l="24165" t="32614" r="49951" b="16281"/>
          <a:stretch/>
        </p:blipFill>
        <p:spPr bwMode="auto">
          <a:xfrm>
            <a:off x="4932040" y="2413964"/>
            <a:ext cx="2736304" cy="3475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55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064224"/>
          </a:xfrm>
        </p:spPr>
        <p:txBody>
          <a:bodyPr/>
          <a:lstStyle/>
          <a:p>
            <a:pPr lvl="0" algn="just">
              <a:buClrTx/>
              <a:buFont typeface="Wingdings" panose="05000000000000000000" pitchFamily="2" charset="2"/>
              <a:buChar char="Ø"/>
            </a:pPr>
            <a:r>
              <a:rPr lang="en-US" altLang="zh-TW" dirty="0" err="1"/>
              <a:t>Jupyter</a:t>
            </a:r>
            <a:r>
              <a:rPr lang="zh-TW" altLang="zh-TW" dirty="0"/>
              <a:t>啟動畫面</a:t>
            </a:r>
            <a:endParaRPr lang="en-US" altLang="zh-TW" dirty="0" smtClean="0">
              <a:latin typeface="+mn-ea"/>
            </a:endParaRPr>
          </a:p>
          <a:p>
            <a:pPr marL="0" lvl="0" indent="0" algn="just">
              <a:buNone/>
            </a:pPr>
            <a:endParaRPr lang="zh-TW" altLang="en-US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3400" kern="12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Jupyter</a:t>
            </a:r>
            <a:r>
              <a:rPr lang="en-US" altLang="zh-TW" sz="3400" kern="1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sz="3400" kern="12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Notebook</a:t>
            </a:r>
            <a:endParaRPr lang="zh-TW" altLang="en-US" sz="3400" kern="1200" spc="-1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19849" t="8642" r="20514" b="27513"/>
          <a:stretch/>
        </p:blipFill>
        <p:spPr bwMode="auto">
          <a:xfrm>
            <a:off x="611560" y="2060848"/>
            <a:ext cx="7344816" cy="432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69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064224"/>
          </a:xfrm>
        </p:spPr>
        <p:txBody>
          <a:bodyPr/>
          <a:lstStyle/>
          <a:p>
            <a:pPr lvl="0" algn="just">
              <a:buClrTx/>
              <a:buFont typeface="Wingdings" panose="05000000000000000000" pitchFamily="2" charset="2"/>
              <a:buChar char="Ø"/>
            </a:pPr>
            <a:r>
              <a:rPr lang="en-US" altLang="zh-TW" dirty="0" err="1" smtClean="0"/>
              <a:t>Jupyter</a:t>
            </a:r>
            <a:r>
              <a:rPr lang="zh-TW" altLang="zh-TW" dirty="0"/>
              <a:t>程式編輯平台</a:t>
            </a:r>
            <a:r>
              <a:rPr lang="zh-TW" altLang="zh-TW" dirty="0" smtClean="0"/>
              <a:t>畫面</a:t>
            </a:r>
            <a:endParaRPr lang="en-US" altLang="zh-TW" dirty="0" smtClean="0">
              <a:latin typeface="+mn-ea"/>
            </a:endParaRPr>
          </a:p>
          <a:p>
            <a:pPr marL="0" lvl="0" indent="0" algn="just">
              <a:buNone/>
            </a:pPr>
            <a:endParaRPr lang="zh-TW" altLang="en-US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3400" kern="12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Jupyter</a:t>
            </a:r>
            <a:r>
              <a:rPr lang="en-US" altLang="zh-TW" sz="3400" kern="1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sz="3400" kern="12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Notebook</a:t>
            </a:r>
            <a:endParaRPr lang="zh-TW" altLang="en-US" sz="3400" kern="1200" spc="-1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圖片 4"/>
          <p:cNvPicPr/>
          <p:nvPr/>
        </p:nvPicPr>
        <p:blipFill rotWithShape="1">
          <a:blip r:embed="rId2"/>
          <a:srcRect l="21339" t="8293" r="18514" b="66490"/>
          <a:stretch/>
        </p:blipFill>
        <p:spPr bwMode="auto">
          <a:xfrm>
            <a:off x="683568" y="2276872"/>
            <a:ext cx="8136904" cy="28083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053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064224"/>
          </a:xfrm>
        </p:spPr>
        <p:txBody>
          <a:bodyPr/>
          <a:lstStyle/>
          <a:p>
            <a:pPr lvl="0" algn="just">
              <a:buClrTx/>
              <a:buFont typeface="Wingdings" panose="05000000000000000000" pitchFamily="2" charset="2"/>
              <a:buChar char="Ø"/>
            </a:pPr>
            <a:r>
              <a:rPr lang="en-US" altLang="zh-TW" dirty="0" err="1" smtClean="0"/>
              <a:t>Jupyter</a:t>
            </a:r>
            <a:r>
              <a:rPr lang="zh-TW" altLang="en-US" dirty="0" smtClean="0"/>
              <a:t>存檔</a:t>
            </a:r>
            <a:r>
              <a:rPr lang="zh-TW" altLang="zh-TW" dirty="0" smtClean="0"/>
              <a:t>畫面</a:t>
            </a:r>
            <a:endParaRPr lang="en-US" altLang="zh-TW" dirty="0" smtClean="0">
              <a:latin typeface="+mn-ea"/>
            </a:endParaRPr>
          </a:p>
          <a:p>
            <a:pPr marL="0" lvl="0" indent="0" algn="just">
              <a:buNone/>
            </a:pPr>
            <a:endParaRPr lang="zh-TW" altLang="en-US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3400" kern="12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Jupyter</a:t>
            </a:r>
            <a:r>
              <a:rPr lang="en-US" altLang="zh-TW" sz="3400" kern="1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sz="3400" kern="12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Notebook</a:t>
            </a:r>
            <a:endParaRPr lang="zh-TW" altLang="en-US" sz="3400" kern="1200" spc="-1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266" name="圖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t="8469" r="19591" b="53439"/>
          <a:stretch>
            <a:fillRect/>
          </a:stretch>
        </p:blipFill>
        <p:spPr bwMode="auto">
          <a:xfrm>
            <a:off x="467544" y="1772816"/>
            <a:ext cx="7515555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5" name="圖片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8" t="10759" r="31238" b="69135"/>
          <a:stretch>
            <a:fillRect/>
          </a:stretch>
        </p:blipFill>
        <p:spPr bwMode="auto">
          <a:xfrm>
            <a:off x="1691680" y="3717032"/>
            <a:ext cx="4840796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2193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178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28575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28575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28575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28575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28575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57500" algn="l"/>
              </a:tabLst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46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200" dirty="0" smtClean="0"/>
              <a:t>Anaconda </a:t>
            </a:r>
            <a:r>
              <a:rPr lang="zh-TW" altLang="en-US" sz="3200" dirty="0"/>
              <a:t>軟體包</a:t>
            </a:r>
            <a:endParaRPr lang="zh-TW" altLang="en-US" sz="3200" dirty="0">
              <a:latin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2300064"/>
          </a:xfrm>
        </p:spPr>
        <p:txBody>
          <a:bodyPr>
            <a:norm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TW" sz="2100" dirty="0" smtClean="0">
                <a:solidFill>
                  <a:schemeClr val="tx1"/>
                </a:solidFill>
                <a:latin typeface="+mn-ea"/>
              </a:rPr>
              <a:t>Anaconda</a:t>
            </a:r>
            <a:endParaRPr lang="en-US" altLang="zh-TW" sz="2100" dirty="0">
              <a:solidFill>
                <a:schemeClr val="tx1"/>
              </a:solidFill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TW" sz="2100" dirty="0">
                <a:solidFill>
                  <a:schemeClr val="tx1"/>
                </a:solidFill>
                <a:latin typeface="+mn-ea"/>
              </a:rPr>
              <a:t>Anaconda </a:t>
            </a:r>
            <a:r>
              <a:rPr lang="zh-TW" altLang="zh-TW" sz="2100" dirty="0">
                <a:solidFill>
                  <a:schemeClr val="tx1"/>
                </a:solidFill>
                <a:latin typeface="+mn-ea"/>
              </a:rPr>
              <a:t>檔案下載</a:t>
            </a:r>
            <a:endParaRPr lang="en-US" altLang="zh-TW" sz="2100" dirty="0">
              <a:solidFill>
                <a:schemeClr val="tx1"/>
              </a:solidFill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TW" sz="2100" dirty="0">
                <a:solidFill>
                  <a:schemeClr val="tx1"/>
                </a:solidFill>
                <a:latin typeface="+mn-ea"/>
              </a:rPr>
              <a:t>Anaconda </a:t>
            </a:r>
            <a:r>
              <a:rPr lang="zh-TW" altLang="zh-TW" sz="2100" dirty="0">
                <a:solidFill>
                  <a:schemeClr val="tx1"/>
                </a:solidFill>
                <a:latin typeface="+mn-ea"/>
              </a:rPr>
              <a:t>程式安裝與使用</a:t>
            </a:r>
            <a:endParaRPr lang="en-US" altLang="zh-TW" sz="2100" dirty="0">
              <a:solidFill>
                <a:schemeClr val="tx1"/>
              </a:solidFill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TW" sz="2100" dirty="0" err="1">
                <a:solidFill>
                  <a:schemeClr val="tx1"/>
                </a:solidFill>
                <a:latin typeface="+mn-ea"/>
              </a:rPr>
              <a:t>Jupyter</a:t>
            </a:r>
            <a:r>
              <a:rPr lang="en-US" altLang="zh-TW" sz="21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TW" sz="2100" dirty="0" smtClean="0">
                <a:solidFill>
                  <a:schemeClr val="tx1"/>
                </a:solidFill>
                <a:latin typeface="+mn-ea"/>
              </a:rPr>
              <a:t>Notebook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TW" sz="2100" dirty="0" err="1" smtClean="0">
                <a:solidFill>
                  <a:schemeClr val="tx1"/>
                </a:solidFill>
                <a:latin typeface="+mn-ea"/>
              </a:rPr>
              <a:t>Spyder</a:t>
            </a:r>
            <a:endParaRPr lang="en-US" altLang="zh-TW" sz="2100" dirty="0">
              <a:solidFill>
                <a:schemeClr val="tx1"/>
              </a:solidFill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zh-TW" altLang="en-US" sz="21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7257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zh-TW" altLang="zh-TW" dirty="0"/>
              <a:t>啟動</a:t>
            </a:r>
            <a:r>
              <a:rPr lang="en-US" altLang="zh-TW" dirty="0" err="1"/>
              <a:t>Spyder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9532" y="1196752"/>
            <a:ext cx="8424936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Spyder</a:t>
            </a:r>
            <a:r>
              <a:rPr lang="zh-TW" altLang="zh-TW" dirty="0"/>
              <a:t>啟動畫面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9" name="圖片 18"/>
          <p:cNvPicPr/>
          <p:nvPr/>
        </p:nvPicPr>
        <p:blipFill rotWithShape="1">
          <a:blip r:embed="rId2"/>
          <a:srcRect b="6671"/>
          <a:stretch/>
        </p:blipFill>
        <p:spPr bwMode="auto">
          <a:xfrm>
            <a:off x="467544" y="1772816"/>
            <a:ext cx="7920880" cy="4680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5E908-055B-4AA0-B852-6227073B706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75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zh-TW" altLang="zh-TW" dirty="0"/>
              <a:t>啟動</a:t>
            </a:r>
            <a:r>
              <a:rPr lang="en-US" altLang="zh-TW" dirty="0" err="1"/>
              <a:t>Spyder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9532" y="1196752"/>
            <a:ext cx="8424936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dirty="0"/>
              <a:t>執行結果視窗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20" name="圖片 19"/>
          <p:cNvPicPr/>
          <p:nvPr/>
        </p:nvPicPr>
        <p:blipFill rotWithShape="1">
          <a:blip r:embed="rId2"/>
          <a:srcRect l="63886" t="42760" b="9728"/>
          <a:stretch/>
        </p:blipFill>
        <p:spPr bwMode="auto">
          <a:xfrm>
            <a:off x="539552" y="1772816"/>
            <a:ext cx="5832648" cy="38884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5E908-055B-4AA0-B852-6227073B706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52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zh-TW" altLang="zh-TW" dirty="0"/>
              <a:t>啟動</a:t>
            </a:r>
            <a:r>
              <a:rPr lang="en-US" altLang="zh-TW" dirty="0" err="1"/>
              <a:t>Spyder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9532" y="1196752"/>
            <a:ext cx="8424936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dirty="0"/>
              <a:t>幫助視窗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9" name="圖片 18"/>
          <p:cNvPicPr/>
          <p:nvPr/>
        </p:nvPicPr>
        <p:blipFill rotWithShape="1">
          <a:blip r:embed="rId2"/>
          <a:srcRect l="63504" t="12669" b="56335"/>
          <a:stretch/>
        </p:blipFill>
        <p:spPr bwMode="auto">
          <a:xfrm>
            <a:off x="323528" y="1841313"/>
            <a:ext cx="6264696" cy="3243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5E908-055B-4AA0-B852-6227073B706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85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zh-TW" altLang="zh-TW" dirty="0"/>
              <a:t>啟動</a:t>
            </a:r>
            <a:r>
              <a:rPr lang="en-US" altLang="zh-TW" dirty="0" err="1"/>
              <a:t>Spyder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9532" y="1196752"/>
            <a:ext cx="8424936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File explorer</a:t>
            </a:r>
            <a:r>
              <a:rPr lang="zh-TW" altLang="zh-TW" dirty="0"/>
              <a:t>視窗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20" name="圖片 19"/>
          <p:cNvPicPr/>
          <p:nvPr/>
        </p:nvPicPr>
        <p:blipFill rotWithShape="1">
          <a:blip r:embed="rId2"/>
          <a:srcRect l="63893" t="8824" b="57380"/>
          <a:stretch/>
        </p:blipFill>
        <p:spPr bwMode="auto">
          <a:xfrm>
            <a:off x="755576" y="2276872"/>
            <a:ext cx="6696744" cy="32403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5E908-055B-4AA0-B852-6227073B706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91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zh-TW" altLang="zh-TW" dirty="0"/>
              <a:t>啟動</a:t>
            </a:r>
            <a:r>
              <a:rPr lang="en-US" altLang="zh-TW" dirty="0" err="1"/>
              <a:t>Spyder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9532" y="1196752"/>
            <a:ext cx="8424936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Variable explorer</a:t>
            </a:r>
            <a:r>
              <a:rPr lang="zh-TW" altLang="zh-TW" dirty="0"/>
              <a:t>視窗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20" name="圖片 19"/>
          <p:cNvPicPr/>
          <p:nvPr/>
        </p:nvPicPr>
        <p:blipFill rotWithShape="1">
          <a:blip r:embed="rId2"/>
          <a:srcRect l="63631" t="9276" b="57240"/>
          <a:stretch/>
        </p:blipFill>
        <p:spPr bwMode="auto">
          <a:xfrm>
            <a:off x="827584" y="2132856"/>
            <a:ext cx="6912768" cy="35283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5E908-055B-4AA0-B852-6227073B706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37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zh-TW" altLang="zh-TW" dirty="0"/>
              <a:t>編輯與除錯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9532" y="1340768"/>
            <a:ext cx="8424936" cy="5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Spyder</a:t>
            </a:r>
            <a:r>
              <a:rPr lang="zh-TW" altLang="zh-TW" dirty="0"/>
              <a:t>編輯視窗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9" name="圖片 18"/>
          <p:cNvPicPr/>
          <p:nvPr/>
        </p:nvPicPr>
        <p:blipFill rotWithShape="1">
          <a:blip r:embed="rId2"/>
          <a:srcRect r="35605" b="6788"/>
          <a:stretch/>
        </p:blipFill>
        <p:spPr bwMode="auto">
          <a:xfrm>
            <a:off x="1043608" y="1916832"/>
            <a:ext cx="6336704" cy="44644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5E908-055B-4AA0-B852-6227073B706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76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zh-TW" altLang="zh-TW" dirty="0"/>
              <a:t>編輯與除錯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9532" y="1340768"/>
            <a:ext cx="8424936" cy="504056"/>
          </a:xfrm>
        </p:spPr>
        <p:txBody>
          <a:bodyPr>
            <a:normAutofit/>
          </a:bodyPr>
          <a:lstStyle/>
          <a:p>
            <a:r>
              <a:rPr lang="en-US" altLang="zh-TW" dirty="0"/>
              <a:t>Spider</a:t>
            </a:r>
            <a:r>
              <a:rPr lang="zh-TW" altLang="zh-TW" dirty="0"/>
              <a:t>除錯有用功能的捷徑按鈕與快速鍵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297175"/>
              </p:ext>
            </p:extLst>
          </p:nvPr>
        </p:nvGraphicFramePr>
        <p:xfrm>
          <a:off x="683568" y="1832176"/>
          <a:ext cx="7272808" cy="7734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8" name="文件" r:id="rId3" imgW="6790107" imgH="7220059" progId="Word.Document.12">
                  <p:embed/>
                </p:oleObj>
              </mc:Choice>
              <mc:Fallback>
                <p:oleObj name="文件" r:id="rId3" imgW="6790107" imgH="72200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1832176"/>
                        <a:ext cx="7272808" cy="77347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5E908-055B-4AA0-B852-6227073B706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21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zh-TW" altLang="zh-TW" dirty="0"/>
              <a:t>編輯與除錯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9532" y="1340768"/>
            <a:ext cx="8424936" cy="504056"/>
          </a:xfrm>
        </p:spPr>
        <p:txBody>
          <a:bodyPr>
            <a:normAutofit/>
          </a:bodyPr>
          <a:lstStyle/>
          <a:p>
            <a:r>
              <a:rPr lang="en-US" altLang="zh-TW" dirty="0"/>
              <a:t>Spider</a:t>
            </a:r>
            <a:r>
              <a:rPr lang="zh-TW" altLang="zh-TW" dirty="0"/>
              <a:t>除錯有用功能的捷徑按鈕與快速鍵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244206"/>
              </p:ext>
            </p:extLst>
          </p:nvPr>
        </p:nvGraphicFramePr>
        <p:xfrm>
          <a:off x="467544" y="1772816"/>
          <a:ext cx="644842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2" name="文件" r:id="rId3" imgW="6790107" imgH="7220419" progId="Word.Document.12">
                  <p:embed/>
                </p:oleObj>
              </mc:Choice>
              <mc:Fallback>
                <p:oleObj name="文件" r:id="rId3" imgW="6790107" imgH="72204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544" y="1772816"/>
                        <a:ext cx="6448425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5E908-055B-4AA0-B852-6227073B706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09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zh-TW" altLang="zh-TW" dirty="0"/>
              <a:t>編輯與除錯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9532" y="1340768"/>
            <a:ext cx="8424936" cy="5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Spyder</a:t>
            </a:r>
            <a:r>
              <a:rPr lang="zh-TW" altLang="zh-TW" dirty="0"/>
              <a:t>編輯視窗設定中斷點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20" name="圖片 19"/>
          <p:cNvPicPr/>
          <p:nvPr/>
        </p:nvPicPr>
        <p:blipFill rotWithShape="1">
          <a:blip r:embed="rId2"/>
          <a:srcRect t="3846" r="35860" b="6650"/>
          <a:stretch/>
        </p:blipFill>
        <p:spPr bwMode="auto">
          <a:xfrm>
            <a:off x="827584" y="1844824"/>
            <a:ext cx="6192688" cy="47525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5E908-055B-4AA0-B852-6227073B706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08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200" dirty="0" smtClean="0"/>
              <a:t>Python </a:t>
            </a:r>
            <a:r>
              <a:rPr lang="zh-TW" altLang="en-US" sz="3200" dirty="0"/>
              <a:t>第三方函式庫</a:t>
            </a:r>
            <a:endParaRPr lang="zh-TW" altLang="en-US" sz="3200" dirty="0">
              <a:latin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2300064"/>
          </a:xfrm>
        </p:spPr>
        <p:txBody>
          <a:bodyPr>
            <a:norm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TW" altLang="en-US" sz="2100" dirty="0">
                <a:solidFill>
                  <a:schemeClr val="tx1"/>
                </a:solidFill>
                <a:latin typeface="+mn-ea"/>
              </a:rPr>
              <a:t>找尋</a:t>
            </a:r>
            <a:r>
              <a:rPr lang="en-US" altLang="zh-TW" sz="2100" dirty="0">
                <a:solidFill>
                  <a:schemeClr val="tx1"/>
                </a:solidFill>
                <a:latin typeface="+mn-ea"/>
              </a:rPr>
              <a:t>Python </a:t>
            </a:r>
            <a:r>
              <a:rPr lang="zh-TW" altLang="en-US" sz="2100" dirty="0">
                <a:solidFill>
                  <a:schemeClr val="tx1"/>
                </a:solidFill>
                <a:latin typeface="+mn-ea"/>
              </a:rPr>
              <a:t>第三方函式庫</a:t>
            </a:r>
            <a:endParaRPr lang="en-US" altLang="zh-TW" sz="2100" dirty="0">
              <a:solidFill>
                <a:schemeClr val="tx1"/>
              </a:solidFill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TW" altLang="en-US" sz="2100" dirty="0">
                <a:solidFill>
                  <a:schemeClr val="tx1"/>
                </a:solidFill>
                <a:latin typeface="+mn-ea"/>
              </a:rPr>
              <a:t>安裝</a:t>
            </a:r>
            <a:r>
              <a:rPr lang="en-US" altLang="zh-TW" sz="2100" dirty="0">
                <a:solidFill>
                  <a:schemeClr val="tx1"/>
                </a:solidFill>
                <a:latin typeface="+mn-ea"/>
              </a:rPr>
              <a:t>Python </a:t>
            </a:r>
            <a:r>
              <a:rPr lang="zh-TW" altLang="en-US" sz="2100" dirty="0">
                <a:solidFill>
                  <a:schemeClr val="tx1"/>
                </a:solidFill>
                <a:latin typeface="+mn-ea"/>
              </a:rPr>
              <a:t>第三方函式庫</a:t>
            </a:r>
            <a:endParaRPr lang="en-US" altLang="zh-TW" sz="2100" dirty="0">
              <a:solidFill>
                <a:schemeClr val="tx1"/>
              </a:solidFill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TW" sz="2100" dirty="0">
                <a:solidFill>
                  <a:schemeClr val="tx1"/>
                </a:solidFill>
                <a:latin typeface="+mn-ea"/>
              </a:rPr>
              <a:t>Python </a:t>
            </a:r>
            <a:r>
              <a:rPr lang="zh-TW" altLang="en-US" sz="2100" dirty="0">
                <a:solidFill>
                  <a:schemeClr val="tx1"/>
                </a:solidFill>
                <a:latin typeface="+mn-ea"/>
              </a:rPr>
              <a:t>第三方函式庫應用</a:t>
            </a:r>
            <a:r>
              <a:rPr lang="en-US" altLang="zh-TW" sz="2100" dirty="0">
                <a:solidFill>
                  <a:schemeClr val="tx1"/>
                </a:solidFill>
                <a:latin typeface="+mn-ea"/>
              </a:rPr>
              <a:t>-</a:t>
            </a:r>
            <a:r>
              <a:rPr lang="en-US" altLang="zh-TW" sz="2100" dirty="0" err="1">
                <a:solidFill>
                  <a:schemeClr val="tx1"/>
                </a:solidFill>
                <a:latin typeface="+mn-ea"/>
              </a:rPr>
              <a:t>jieba</a:t>
            </a:r>
            <a:endParaRPr lang="zh-TW" altLang="en-US" sz="21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2887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</a:t>
            </a:r>
            <a:endParaRPr lang="zh-TW" altLang="en-US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683568" y="1484784"/>
            <a:ext cx="7632848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None/>
            </a:pPr>
            <a:r>
              <a:rPr lang="en-US" altLang="zh-TW" dirty="0"/>
              <a:t>Anaconda </a:t>
            </a:r>
            <a:r>
              <a:rPr lang="zh-TW" altLang="zh-TW" dirty="0"/>
              <a:t>的特點</a:t>
            </a:r>
            <a:r>
              <a:rPr lang="zh-TW" altLang="zh-TW" dirty="0" smtClean="0"/>
              <a:t>：</a:t>
            </a:r>
            <a:endParaRPr lang="en-US" altLang="zh-TW" dirty="0" smtClean="0"/>
          </a:p>
          <a:p>
            <a:pPr marL="182880" lvl="1">
              <a:buClrTx/>
              <a:buFont typeface="Wingdings" panose="05000000000000000000" pitchFamily="2" charset="2"/>
              <a:buChar char="Ø"/>
            </a:pPr>
            <a:r>
              <a:rPr lang="zh-TW" altLang="zh-TW" sz="2600" dirty="0" smtClean="0"/>
              <a:t>包含</a:t>
            </a:r>
            <a:r>
              <a:rPr lang="zh-TW" altLang="zh-TW" sz="2600" dirty="0"/>
              <a:t>了眾多流行的科學、數學、工程、數據分析的</a:t>
            </a:r>
            <a:r>
              <a:rPr lang="en-US" altLang="zh-TW" sz="2600" dirty="0"/>
              <a:t> Python </a:t>
            </a:r>
            <a:r>
              <a:rPr lang="zh-TW" altLang="zh-TW" sz="2600" dirty="0"/>
              <a:t>套件，完全開放原始碼和免費，雖然進階功能是收費的，但對於學術用途可以申請免費的</a:t>
            </a:r>
            <a:r>
              <a:rPr lang="en-US" altLang="zh-TW" sz="2600" dirty="0"/>
              <a:t> License</a:t>
            </a:r>
            <a:r>
              <a:rPr lang="zh-TW" altLang="zh-TW" sz="2600" dirty="0"/>
              <a:t>。</a:t>
            </a:r>
          </a:p>
          <a:p>
            <a:pPr marL="182880" lvl="1">
              <a:buClrTx/>
              <a:buFont typeface="Wingdings" panose="05000000000000000000" pitchFamily="2" charset="2"/>
              <a:buChar char="Ø"/>
            </a:pPr>
            <a:r>
              <a:rPr lang="zh-TW" altLang="zh-TW" sz="2600" dirty="0" smtClean="0"/>
              <a:t>支援</a:t>
            </a:r>
            <a:r>
              <a:rPr lang="en-US" altLang="zh-TW" sz="2600" dirty="0"/>
              <a:t>Linux</a:t>
            </a:r>
            <a:r>
              <a:rPr lang="zh-TW" altLang="zh-TW" sz="2600" dirty="0"/>
              <a:t>、</a:t>
            </a:r>
            <a:r>
              <a:rPr lang="en-US" altLang="zh-TW" sz="2600" dirty="0"/>
              <a:t>Windows</a:t>
            </a:r>
            <a:r>
              <a:rPr lang="zh-TW" altLang="zh-TW" sz="2600" dirty="0"/>
              <a:t>、</a:t>
            </a:r>
            <a:r>
              <a:rPr lang="en-US" altLang="zh-TW" sz="2600" dirty="0"/>
              <a:t>Mac</a:t>
            </a:r>
            <a:r>
              <a:rPr lang="zh-TW" altLang="zh-TW" sz="2600" dirty="0"/>
              <a:t>等平台，支援</a:t>
            </a:r>
            <a:r>
              <a:rPr lang="en-US" altLang="zh-TW" sz="2600" dirty="0"/>
              <a:t> Python 2.7</a:t>
            </a:r>
            <a:r>
              <a:rPr lang="zh-TW" altLang="zh-TW" sz="2600" dirty="0"/>
              <a:t>、</a:t>
            </a:r>
            <a:r>
              <a:rPr lang="en-US" altLang="zh-TW" sz="2600" dirty="0"/>
              <a:t>3.6</a:t>
            </a:r>
            <a:r>
              <a:rPr lang="zh-TW" altLang="zh-TW" sz="2600" dirty="0"/>
              <a:t>，可自由切換。</a:t>
            </a:r>
          </a:p>
          <a:p>
            <a:pPr marL="182880" lvl="1">
              <a:buClrTx/>
              <a:buFont typeface="Wingdings" panose="05000000000000000000" pitchFamily="2" charset="2"/>
              <a:buChar char="Ø"/>
            </a:pPr>
            <a:r>
              <a:rPr lang="zh-TW" altLang="zh-TW" sz="2600" dirty="0" smtClean="0"/>
              <a:t>內</a:t>
            </a:r>
            <a:r>
              <a:rPr lang="zh-TW" altLang="zh-TW" sz="2600" dirty="0"/>
              <a:t>帶</a:t>
            </a:r>
            <a:r>
              <a:rPr lang="en-US" altLang="zh-TW" sz="2600" dirty="0" err="1"/>
              <a:t>Spyder</a:t>
            </a:r>
            <a:r>
              <a:rPr lang="en-US" altLang="zh-TW" sz="2600" dirty="0"/>
              <a:t> </a:t>
            </a:r>
            <a:r>
              <a:rPr lang="zh-TW" altLang="zh-TW" sz="2600" dirty="0"/>
              <a:t>編譯器，這是一個</a:t>
            </a:r>
            <a:r>
              <a:rPr lang="en-US" altLang="zh-TW" sz="2600" dirty="0"/>
              <a:t>Python</a:t>
            </a:r>
            <a:r>
              <a:rPr lang="zh-TW" altLang="zh-TW" sz="2600" dirty="0"/>
              <a:t>整合發展環境，具有高級編輯，互動式測試，除錯和自我檢查功能，也支持</a:t>
            </a:r>
            <a:r>
              <a:rPr lang="en-US" altLang="zh-TW" sz="2600" dirty="0" err="1"/>
              <a:t>IPython</a:t>
            </a:r>
            <a:r>
              <a:rPr lang="zh-TW" altLang="zh-TW" sz="2600" dirty="0"/>
              <a:t>環境</a:t>
            </a:r>
            <a:r>
              <a:rPr lang="zh-TW" altLang="zh-TW" sz="2600" dirty="0" smtClean="0"/>
              <a:t>。</a:t>
            </a:r>
            <a:endParaRPr lang="zh-TW" altLang="zh-TW" sz="26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7536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找尋</a:t>
            </a:r>
            <a:r>
              <a:rPr lang="en-US" altLang="zh-TW" dirty="0"/>
              <a:t>Python</a:t>
            </a:r>
            <a:r>
              <a:rPr lang="zh-TW" altLang="zh-TW" dirty="0"/>
              <a:t>第三方函式庫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412776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PyPI</a:t>
            </a:r>
            <a:r>
              <a:rPr lang="zh-TW" altLang="zh-TW" dirty="0"/>
              <a:t>進入畫面</a:t>
            </a: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95536" y="3068960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zh-TW" dirty="0"/>
          </a:p>
        </p:txBody>
      </p:sp>
      <p:pic>
        <p:nvPicPr>
          <p:cNvPr id="7" name="圖片 6"/>
          <p:cNvPicPr/>
          <p:nvPr/>
        </p:nvPicPr>
        <p:blipFill rotWithShape="1">
          <a:blip r:embed="rId2"/>
          <a:srcRect t="4832" b="7760"/>
          <a:stretch/>
        </p:blipFill>
        <p:spPr bwMode="auto">
          <a:xfrm>
            <a:off x="422668" y="1951990"/>
            <a:ext cx="7677723" cy="40692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976E-3BD9-42CE-9067-B2D8253584E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537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找尋</a:t>
            </a:r>
            <a:r>
              <a:rPr lang="en-US" altLang="zh-TW" dirty="0"/>
              <a:t>Python</a:t>
            </a:r>
            <a:r>
              <a:rPr lang="zh-TW" altLang="zh-TW" dirty="0"/>
              <a:t>第三方函式庫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412776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PyPI</a:t>
            </a:r>
            <a:r>
              <a:rPr lang="zh-TW" altLang="zh-TW" dirty="0"/>
              <a:t>瀏覽畫面</a:t>
            </a: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95536" y="3068960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zh-TW" dirty="0"/>
          </a:p>
        </p:txBody>
      </p:sp>
      <p:pic>
        <p:nvPicPr>
          <p:cNvPr id="8" name="圖片 7"/>
          <p:cNvPicPr/>
          <p:nvPr/>
        </p:nvPicPr>
        <p:blipFill rotWithShape="1">
          <a:blip r:embed="rId2"/>
          <a:srcRect l="24306" t="28748" r="5258" b="6703"/>
          <a:stretch/>
        </p:blipFill>
        <p:spPr bwMode="auto">
          <a:xfrm>
            <a:off x="421716" y="1858296"/>
            <a:ext cx="7750684" cy="41629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976E-3BD9-42CE-9067-B2D8253584E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821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找尋</a:t>
            </a:r>
            <a:r>
              <a:rPr lang="en-US" altLang="zh-TW" dirty="0"/>
              <a:t>Python</a:t>
            </a:r>
            <a:r>
              <a:rPr lang="zh-TW" altLang="zh-TW" dirty="0"/>
              <a:t>第三方函式庫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412776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PyPI</a:t>
            </a:r>
            <a:r>
              <a:rPr lang="zh-TW" altLang="zh-TW" dirty="0"/>
              <a:t>搜尋條件畫面</a:t>
            </a: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95536" y="3068960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zh-TW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7893283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976E-3BD9-42CE-9067-B2D8253584E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146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找尋</a:t>
            </a:r>
            <a:r>
              <a:rPr lang="en-US" altLang="zh-TW" dirty="0"/>
              <a:t>Python</a:t>
            </a:r>
            <a:r>
              <a:rPr lang="zh-TW" altLang="zh-TW" dirty="0"/>
              <a:t>第三方函式庫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412776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PyPI</a:t>
            </a:r>
            <a:r>
              <a:rPr lang="zh-TW" altLang="zh-TW" dirty="0"/>
              <a:t>瀏覽搜尋結果畫面</a:t>
            </a: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95536" y="3068960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zh-TW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7635967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976E-3BD9-42CE-9067-B2D8253584E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6773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找尋</a:t>
            </a:r>
            <a:r>
              <a:rPr lang="en-US" altLang="zh-TW" dirty="0"/>
              <a:t>Python</a:t>
            </a:r>
            <a:r>
              <a:rPr lang="zh-TW" altLang="zh-TW" dirty="0"/>
              <a:t>第三方函式庫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412776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PyPI</a:t>
            </a:r>
            <a:r>
              <a:rPr lang="zh-TW" altLang="zh-TW" dirty="0"/>
              <a:t>軟體介紹畫面</a:t>
            </a: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95536" y="3068960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zh-TW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7128792" cy="4441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976E-3BD9-42CE-9067-B2D8253584E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895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安裝</a:t>
            </a:r>
            <a:r>
              <a:rPr lang="en-US" altLang="zh-TW" dirty="0"/>
              <a:t>Python</a:t>
            </a:r>
            <a:r>
              <a:rPr lang="zh-TW" altLang="zh-TW" dirty="0"/>
              <a:t>第三方函式庫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412776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dirty="0"/>
              <a:t>操作進入命令提示字元畫面</a:t>
            </a: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95536" y="3068960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zh-TW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961418"/>
            <a:ext cx="2736304" cy="4338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976E-3BD9-42CE-9067-B2D8253584E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850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安裝</a:t>
            </a:r>
            <a:r>
              <a:rPr lang="en-US" altLang="zh-TW" dirty="0"/>
              <a:t>Python</a:t>
            </a:r>
            <a:r>
              <a:rPr lang="zh-TW" altLang="zh-TW" dirty="0"/>
              <a:t>第三方函式庫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412776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dirty="0"/>
              <a:t>命令提示字元輸入指令畫面</a:t>
            </a: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95536" y="3068960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zh-TW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8043392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976E-3BD9-42CE-9067-B2D8253584E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335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安裝</a:t>
            </a:r>
            <a:r>
              <a:rPr lang="en-US" altLang="zh-TW" dirty="0"/>
              <a:t>Python</a:t>
            </a:r>
            <a:r>
              <a:rPr lang="zh-TW" altLang="zh-TW" dirty="0"/>
              <a:t>第三方函式庫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412776"/>
            <a:ext cx="8229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dirty="0"/>
              <a:t>完成安裝</a:t>
            </a:r>
            <a:r>
              <a:rPr lang="en-US" altLang="zh-TW" dirty="0" err="1"/>
              <a:t>jieba</a:t>
            </a:r>
            <a:r>
              <a:rPr lang="zh-TW" altLang="zh-TW" dirty="0"/>
              <a:t>函式庫畫面</a:t>
            </a: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95536" y="3068960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zh-TW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43314"/>
            <a:ext cx="8554452" cy="2681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976E-3BD9-42CE-9067-B2D8253584E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940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TW" dirty="0"/>
              <a:t>Python</a:t>
            </a:r>
            <a:r>
              <a:rPr lang="zh-TW" altLang="zh-TW" dirty="0"/>
              <a:t>第三方函式庫應用</a:t>
            </a:r>
            <a:r>
              <a:rPr lang="en-US" altLang="zh-TW" dirty="0"/>
              <a:t>-</a:t>
            </a:r>
            <a:r>
              <a:rPr lang="en-US" altLang="zh-TW" dirty="0" err="1"/>
              <a:t>jieba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412776"/>
            <a:ext cx="8229600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dirty="0"/>
              <a:t>自然語言處理</a:t>
            </a:r>
            <a:r>
              <a:rPr lang="zh-TW" altLang="zh-TW" dirty="0" smtClean="0"/>
              <a:t>步驟</a:t>
            </a:r>
            <a:endParaRPr lang="en-US" altLang="zh-TW" dirty="0" smtClean="0"/>
          </a:p>
          <a:p>
            <a:r>
              <a:rPr lang="zh-TW" altLang="zh-TW" dirty="0" smtClean="0"/>
              <a:t>取得</a:t>
            </a:r>
            <a:r>
              <a:rPr lang="zh-TW" altLang="zh-TW" dirty="0"/>
              <a:t>文章：請留意著作權問題。</a:t>
            </a:r>
          </a:p>
          <a:p>
            <a:r>
              <a:rPr lang="zh-TW" altLang="zh-TW" dirty="0" smtClean="0"/>
              <a:t>將</a:t>
            </a:r>
            <a:r>
              <a:rPr lang="zh-TW" altLang="zh-TW" dirty="0"/>
              <a:t>文章內容切成一個一個字詞，並且記錄字詞出現</a:t>
            </a:r>
            <a:r>
              <a:rPr lang="zh-TW" altLang="zh-TW" dirty="0" smtClean="0"/>
              <a:t>次數</a:t>
            </a:r>
            <a:endParaRPr lang="en-US" altLang="zh-TW" dirty="0" smtClean="0"/>
          </a:p>
          <a:p>
            <a:pPr lvl="1"/>
            <a:r>
              <a:rPr lang="zh-TW" altLang="zh-TW" dirty="0"/>
              <a:t>詞圖</a:t>
            </a:r>
            <a:r>
              <a:rPr lang="zh-TW" altLang="zh-TW" dirty="0" smtClean="0"/>
              <a:t>掃描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jieba</a:t>
            </a:r>
            <a:r>
              <a:rPr lang="zh-TW" altLang="zh-TW" dirty="0"/>
              <a:t>採用基於首碼詞典</a:t>
            </a:r>
            <a:r>
              <a:rPr lang="zh-TW" altLang="zh-TW" dirty="0" smtClean="0"/>
              <a:t>實現，</a:t>
            </a:r>
            <a:r>
              <a:rPr lang="zh-TW" altLang="zh-TW" dirty="0"/>
              <a:t>產生句子中漢字所有可能成詞情況所構成的有向無環圖</a:t>
            </a:r>
            <a:r>
              <a:rPr lang="en-US" altLang="zh-TW" dirty="0"/>
              <a:t> (DAG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zh-TW" dirty="0" smtClean="0"/>
              <a:t>使用</a:t>
            </a:r>
            <a:r>
              <a:rPr lang="zh-TW" altLang="zh-TW" dirty="0"/>
              <a:t>動態規劃演算法查找最大機率路徑，找出基於詞頻的最大切分組合。</a:t>
            </a:r>
          </a:p>
          <a:p>
            <a:pPr marL="0" indent="0">
              <a:buNone/>
            </a:pPr>
            <a:endParaRPr lang="zh-TW" altLang="zh-TW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95536" y="3068960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976E-3BD9-42CE-9067-B2D8253584E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365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TW" dirty="0"/>
              <a:t>Python</a:t>
            </a:r>
            <a:r>
              <a:rPr lang="zh-TW" altLang="zh-TW" dirty="0"/>
              <a:t>第三方函式庫應用</a:t>
            </a:r>
            <a:r>
              <a:rPr lang="en-US" altLang="zh-TW" dirty="0"/>
              <a:t>-</a:t>
            </a:r>
            <a:r>
              <a:rPr lang="en-US" altLang="zh-TW" dirty="0" err="1"/>
              <a:t>jieba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412776"/>
            <a:ext cx="8229600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dirty="0"/>
              <a:t>自然語言處理</a:t>
            </a:r>
            <a:r>
              <a:rPr lang="zh-TW" altLang="zh-TW" dirty="0" smtClean="0"/>
              <a:t>步驟</a:t>
            </a:r>
            <a:endParaRPr lang="en-US" altLang="zh-TW" dirty="0" smtClean="0"/>
          </a:p>
          <a:p>
            <a:r>
              <a:rPr lang="zh-TW" altLang="zh-TW" dirty="0" smtClean="0"/>
              <a:t>透過</a:t>
            </a:r>
            <a:r>
              <a:rPr lang="en-US" altLang="zh-TW" dirty="0" err="1"/>
              <a:t>tf-idf</a:t>
            </a:r>
            <a:r>
              <a:rPr lang="zh-TW" altLang="zh-TW" dirty="0"/>
              <a:t>方法來衡量每個字詞的重要性</a:t>
            </a:r>
            <a:r>
              <a:rPr lang="zh-TW" altLang="zh-TW" dirty="0" smtClean="0"/>
              <a:t>：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tf</a:t>
            </a:r>
            <a:r>
              <a:rPr lang="en-US" altLang="zh-TW" dirty="0" smtClean="0"/>
              <a:t>(term</a:t>
            </a:r>
            <a:r>
              <a:rPr lang="en-US" altLang="zh-TW" dirty="0"/>
              <a:t> frequency</a:t>
            </a:r>
            <a:r>
              <a:rPr lang="en-US" altLang="zh-TW" dirty="0" smtClean="0"/>
              <a:t>)</a:t>
            </a:r>
            <a:r>
              <a:rPr lang="zh-TW" altLang="zh-TW" dirty="0" smtClean="0"/>
              <a:t>字</a:t>
            </a:r>
            <a:r>
              <a:rPr lang="zh-TW" altLang="zh-TW" dirty="0"/>
              <a:t>詞</a:t>
            </a:r>
            <a:r>
              <a:rPr lang="zh-TW" altLang="zh-TW" dirty="0" smtClean="0"/>
              <a:t>頻率</a:t>
            </a:r>
            <a:endParaRPr lang="en-US" altLang="zh-TW" dirty="0" smtClean="0"/>
          </a:p>
          <a:p>
            <a:pPr lvl="2"/>
            <a:r>
              <a:rPr lang="zh-TW" altLang="zh-TW" dirty="0" smtClean="0"/>
              <a:t>用</a:t>
            </a:r>
            <a:r>
              <a:rPr lang="en-US" altLang="zh-TW" dirty="0"/>
              <a:t>(</a:t>
            </a:r>
            <a:r>
              <a:rPr lang="zh-TW" altLang="zh-TW" dirty="0"/>
              <a:t>某字詞出現次數</a:t>
            </a:r>
            <a:r>
              <a:rPr lang="en-US" altLang="zh-TW" dirty="0"/>
              <a:t>)/(</a:t>
            </a:r>
            <a:r>
              <a:rPr lang="zh-TW" altLang="zh-TW" dirty="0"/>
              <a:t>所有字詞總和出現次數</a:t>
            </a:r>
            <a:r>
              <a:rPr lang="en-US" altLang="zh-TW" dirty="0"/>
              <a:t>)</a:t>
            </a:r>
            <a:r>
              <a:rPr lang="zh-TW" altLang="zh-TW" dirty="0"/>
              <a:t>來</a:t>
            </a:r>
            <a:r>
              <a:rPr lang="zh-TW" altLang="zh-TW" dirty="0" smtClean="0"/>
              <a:t>計算</a:t>
            </a:r>
            <a:endParaRPr lang="en-US" altLang="zh-TW" dirty="0" smtClean="0"/>
          </a:p>
          <a:p>
            <a:pPr lvl="2"/>
            <a:r>
              <a:rPr lang="zh-TW" altLang="zh-TW" dirty="0" smtClean="0"/>
              <a:t>計算</a:t>
            </a:r>
            <a:r>
              <a:rPr lang="zh-TW" altLang="zh-TW" dirty="0"/>
              <a:t>某字詞在這文章出現的次數</a:t>
            </a:r>
            <a:r>
              <a:rPr lang="en-US" altLang="zh-TW" dirty="0"/>
              <a:t>(</a:t>
            </a:r>
            <a:r>
              <a:rPr lang="zh-TW" altLang="zh-TW" dirty="0"/>
              <a:t>次數高</a:t>
            </a:r>
            <a:r>
              <a:rPr lang="en-US" altLang="zh-TW" dirty="0"/>
              <a:t> = </a:t>
            </a:r>
            <a:r>
              <a:rPr lang="zh-TW" altLang="zh-TW" dirty="0"/>
              <a:t>重要性高</a:t>
            </a:r>
            <a:r>
              <a:rPr lang="zh-TW" altLang="zh-TW" dirty="0" smtClean="0"/>
              <a:t>；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idf</a:t>
            </a:r>
            <a:r>
              <a:rPr lang="en-US" altLang="zh-TW" dirty="0" smtClean="0"/>
              <a:t> </a:t>
            </a:r>
            <a:r>
              <a:rPr lang="en-US" altLang="zh-TW" dirty="0"/>
              <a:t>inverse document frequency</a:t>
            </a:r>
            <a:r>
              <a:rPr lang="zh-TW" altLang="zh-TW" dirty="0" smtClean="0"/>
              <a:t>）逆向</a:t>
            </a:r>
            <a:r>
              <a:rPr lang="zh-TW" altLang="zh-TW" dirty="0"/>
              <a:t>檔案</a:t>
            </a:r>
            <a:r>
              <a:rPr lang="zh-TW" altLang="zh-TW" dirty="0" smtClean="0"/>
              <a:t>頻率</a:t>
            </a:r>
            <a:endParaRPr lang="en-US" altLang="zh-TW" dirty="0" smtClean="0"/>
          </a:p>
          <a:p>
            <a:pPr lvl="2"/>
            <a:r>
              <a:rPr lang="zh-TW" altLang="zh-TW" dirty="0" smtClean="0"/>
              <a:t>用</a:t>
            </a:r>
            <a:r>
              <a:rPr lang="en-US" altLang="zh-TW" dirty="0"/>
              <a:t>(</a:t>
            </a:r>
            <a:r>
              <a:rPr lang="zh-TW" altLang="zh-TW" dirty="0"/>
              <a:t>文章庫總文章數</a:t>
            </a:r>
            <a:r>
              <a:rPr lang="en-US" altLang="zh-TW" dirty="0"/>
              <a:t>)/(</a:t>
            </a:r>
            <a:r>
              <a:rPr lang="zh-TW" altLang="zh-TW" dirty="0"/>
              <a:t>某詞出現的文章數</a:t>
            </a:r>
            <a:r>
              <a:rPr lang="en-US" altLang="zh-TW" dirty="0"/>
              <a:t>)</a:t>
            </a:r>
            <a:r>
              <a:rPr lang="zh-TW" altLang="zh-TW" dirty="0"/>
              <a:t>來</a:t>
            </a:r>
            <a:r>
              <a:rPr lang="zh-TW" altLang="zh-TW" dirty="0" smtClean="0"/>
              <a:t>計算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idf</a:t>
            </a:r>
            <a:r>
              <a:rPr lang="zh-TW" altLang="zh-TW" dirty="0"/>
              <a:t>是透過預先讀完文章庫的文章來計算出來</a:t>
            </a:r>
            <a:r>
              <a:rPr lang="en-US" altLang="zh-TW" dirty="0"/>
              <a:t>(</a:t>
            </a:r>
            <a:r>
              <a:rPr lang="zh-TW" altLang="zh-TW" dirty="0"/>
              <a:t>出現在越多文章</a:t>
            </a:r>
            <a:r>
              <a:rPr lang="en-US" altLang="zh-TW" dirty="0"/>
              <a:t> = </a:t>
            </a:r>
            <a:r>
              <a:rPr lang="zh-TW" altLang="zh-TW" dirty="0"/>
              <a:t>重要性低</a:t>
            </a:r>
            <a:r>
              <a:rPr lang="en-US" altLang="zh-TW" dirty="0" smtClean="0"/>
              <a:t>)</a:t>
            </a:r>
          </a:p>
          <a:p>
            <a:pPr lvl="2"/>
            <a:r>
              <a:rPr lang="zh-TW" altLang="zh-TW" dirty="0" smtClean="0"/>
              <a:t>像</a:t>
            </a:r>
            <a:r>
              <a:rPr lang="en-US" altLang="zh-TW" dirty="0"/>
              <a:t>”</a:t>
            </a:r>
            <a:r>
              <a:rPr lang="zh-TW" altLang="zh-TW" dirty="0"/>
              <a:t>我</a:t>
            </a:r>
            <a:r>
              <a:rPr lang="en-US" altLang="zh-TW" dirty="0"/>
              <a:t>”</a:t>
            </a:r>
            <a:r>
              <a:rPr lang="zh-TW" altLang="zh-TW" dirty="0"/>
              <a:t>這個字</a:t>
            </a:r>
            <a:r>
              <a:rPr lang="en-US" altLang="zh-TW" dirty="0"/>
              <a:t>, </a:t>
            </a:r>
            <a:r>
              <a:rPr lang="zh-TW" altLang="zh-TW" dirty="0"/>
              <a:t>幾乎在每一篇文章都出現</a:t>
            </a:r>
            <a:r>
              <a:rPr lang="en-US" altLang="zh-TW" dirty="0"/>
              <a:t>, </a:t>
            </a:r>
            <a:r>
              <a:rPr lang="zh-TW" altLang="zh-TW" dirty="0"/>
              <a:t>他的</a:t>
            </a:r>
            <a:r>
              <a:rPr lang="en-US" altLang="zh-TW" dirty="0" err="1"/>
              <a:t>idf</a:t>
            </a:r>
            <a:r>
              <a:rPr lang="zh-TW" altLang="zh-TW" dirty="0"/>
              <a:t>就是</a:t>
            </a:r>
            <a:r>
              <a:rPr lang="en-US" altLang="zh-TW" dirty="0"/>
              <a:t>1</a:t>
            </a:r>
            <a:r>
              <a:rPr lang="en-US" altLang="zh-TW" dirty="0" smtClean="0"/>
              <a:t>,</a:t>
            </a:r>
          </a:p>
          <a:p>
            <a:pPr lvl="2"/>
            <a:r>
              <a:rPr lang="zh-TW" altLang="zh-TW" dirty="0" smtClean="0"/>
              <a:t>但</a:t>
            </a:r>
            <a:r>
              <a:rPr lang="en-US" altLang="zh-TW" dirty="0" smtClean="0"/>
              <a:t>”</a:t>
            </a:r>
            <a:r>
              <a:rPr lang="zh-TW" altLang="zh-TW" dirty="0"/>
              <a:t>愛情</a:t>
            </a:r>
            <a:r>
              <a:rPr lang="en-US" altLang="zh-TW" dirty="0"/>
              <a:t>”</a:t>
            </a:r>
            <a:r>
              <a:rPr lang="zh-TW" altLang="zh-TW" dirty="0"/>
              <a:t>這個字</a:t>
            </a:r>
            <a:r>
              <a:rPr lang="en-US" altLang="zh-TW" dirty="0"/>
              <a:t>, </a:t>
            </a:r>
            <a:r>
              <a:rPr lang="zh-TW" altLang="zh-TW" dirty="0"/>
              <a:t>在少數文章才出現</a:t>
            </a:r>
            <a:r>
              <a:rPr lang="en-US" altLang="zh-TW" dirty="0"/>
              <a:t>, </a:t>
            </a:r>
            <a:r>
              <a:rPr lang="en-US" altLang="zh-TW" dirty="0" err="1"/>
              <a:t>idf</a:t>
            </a:r>
            <a:r>
              <a:rPr lang="zh-TW" altLang="zh-TW" dirty="0"/>
              <a:t>遠大於</a:t>
            </a:r>
            <a:r>
              <a:rPr lang="en-US" altLang="zh-TW" dirty="0"/>
              <a:t>1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lvl="1"/>
            <a:r>
              <a:rPr lang="zh-TW" altLang="zh-TW" dirty="0" smtClean="0"/>
              <a:t>一個</a:t>
            </a:r>
            <a:r>
              <a:rPr lang="zh-TW" altLang="zh-TW" dirty="0"/>
              <a:t>字詞</a:t>
            </a:r>
            <a:r>
              <a:rPr lang="en-US" altLang="zh-TW" dirty="0"/>
              <a:t> </a:t>
            </a:r>
            <a:r>
              <a:rPr lang="en-US" altLang="zh-TW" dirty="0" err="1"/>
              <a:t>tf</a:t>
            </a:r>
            <a:r>
              <a:rPr lang="en-US" altLang="zh-TW" dirty="0"/>
              <a:t> * </a:t>
            </a:r>
            <a:r>
              <a:rPr lang="en-US" altLang="zh-TW" dirty="0" err="1"/>
              <a:t>idf</a:t>
            </a:r>
            <a:r>
              <a:rPr lang="zh-TW" altLang="zh-TW" dirty="0"/>
              <a:t>越高，越可以代表這文章。</a:t>
            </a:r>
          </a:p>
          <a:p>
            <a:pPr marL="0" indent="0">
              <a:buNone/>
            </a:pPr>
            <a:endParaRPr lang="zh-TW" altLang="zh-TW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95536" y="3068960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976E-3BD9-42CE-9067-B2D8253584E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67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</a:t>
            </a:r>
            <a:endParaRPr lang="zh-TW" altLang="en-US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683568" y="1484784"/>
            <a:ext cx="7632848" cy="4392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None/>
            </a:pPr>
            <a:r>
              <a:rPr lang="en-US" altLang="zh-TW" dirty="0"/>
              <a:t>Anaconda </a:t>
            </a:r>
            <a:r>
              <a:rPr lang="zh-TW" altLang="zh-TW" dirty="0"/>
              <a:t>的特點</a:t>
            </a:r>
            <a:r>
              <a:rPr lang="zh-TW" altLang="zh-TW" dirty="0" smtClean="0"/>
              <a:t>：</a:t>
            </a:r>
            <a:endParaRPr lang="en-US" altLang="zh-TW" dirty="0" smtClean="0"/>
          </a:p>
          <a:p>
            <a:pPr marL="182880" lvl="1">
              <a:buClrTx/>
              <a:buFont typeface="Wingdings" panose="05000000000000000000" pitchFamily="2" charset="2"/>
              <a:buChar char="Ø"/>
            </a:pPr>
            <a:r>
              <a:rPr lang="zh-TW" altLang="zh-TW" sz="2600" dirty="0" smtClean="0"/>
              <a:t>包含</a:t>
            </a:r>
            <a:r>
              <a:rPr lang="en-US" altLang="zh-TW" sz="2600" dirty="0" err="1"/>
              <a:t>Jupyter</a:t>
            </a:r>
            <a:r>
              <a:rPr lang="en-US" altLang="zh-TW" sz="2600" dirty="0"/>
              <a:t> notebook </a:t>
            </a:r>
            <a:r>
              <a:rPr lang="zh-TW" altLang="zh-TW" sz="2600" dirty="0"/>
              <a:t>環境，是一個開放原始碼的</a:t>
            </a:r>
            <a:r>
              <a:rPr lang="en-US" altLang="zh-TW" sz="2600" dirty="0"/>
              <a:t>Web</a:t>
            </a:r>
            <a:r>
              <a:rPr lang="zh-TW" altLang="zh-TW" sz="2600" dirty="0"/>
              <a:t>應用程序，可以讓您創建和共享包含即時程式碼，方程式，可視化和說明文本的文檔。 用途包括：數據清理與轉換，數值模擬，統計建模，機器學習等等。</a:t>
            </a:r>
          </a:p>
          <a:p>
            <a:pPr marL="182880" lvl="1">
              <a:buClrTx/>
              <a:buFont typeface="Wingdings" panose="05000000000000000000" pitchFamily="2" charset="2"/>
              <a:buChar char="Ø"/>
            </a:pPr>
            <a:r>
              <a:rPr lang="zh-TW" altLang="zh-TW" sz="2600" dirty="0" smtClean="0"/>
              <a:t>包含</a:t>
            </a:r>
            <a:r>
              <a:rPr lang="en-US" altLang="zh-TW" sz="2600" dirty="0" err="1"/>
              <a:t>Qt</a:t>
            </a:r>
            <a:r>
              <a:rPr lang="en-US" altLang="zh-TW" sz="2600" dirty="0"/>
              <a:t> Console</a:t>
            </a:r>
            <a:r>
              <a:rPr lang="zh-TW" altLang="zh-TW" sz="2600" dirty="0"/>
              <a:t>，這是一個非常輕量級的小部件</a:t>
            </a:r>
            <a:r>
              <a:rPr lang="en-US" altLang="zh-TW" sz="2600" dirty="0"/>
              <a:t>(widget)</a:t>
            </a:r>
            <a:r>
              <a:rPr lang="zh-TW" altLang="zh-TW" sz="2600" dirty="0"/>
              <a:t>，大部分感覺就像一個終端機，但是能在</a:t>
            </a:r>
            <a:r>
              <a:rPr lang="en-US" altLang="zh-TW" sz="2600" dirty="0"/>
              <a:t>GUI</a:t>
            </a:r>
            <a:r>
              <a:rPr lang="zh-TW" altLang="zh-TW" sz="2600" dirty="0"/>
              <a:t>中提供許多增強功能，例如內聯數字，適當的多行編輯，語法突出顯示，圖形化提示等。</a:t>
            </a:r>
          </a:p>
          <a:p>
            <a:pPr marL="182880" lvl="1">
              <a:buClrTx/>
              <a:buFont typeface="Wingdings" panose="05000000000000000000" pitchFamily="2" charset="2"/>
              <a:buChar char="Ø"/>
            </a:pPr>
            <a:r>
              <a:rPr lang="zh-TW" altLang="zh-TW" sz="2600" dirty="0" smtClean="0"/>
              <a:t>提供</a:t>
            </a:r>
            <a:r>
              <a:rPr lang="en-US" altLang="zh-TW" sz="2600" dirty="0"/>
              <a:t>Anaconda Fusion </a:t>
            </a:r>
            <a:r>
              <a:rPr lang="zh-TW" altLang="zh-TW" sz="2600" dirty="0"/>
              <a:t>、</a:t>
            </a:r>
            <a:r>
              <a:rPr lang="en-US" altLang="zh-TW" sz="2600" dirty="0"/>
              <a:t>Glue</a:t>
            </a:r>
            <a:r>
              <a:rPr lang="zh-TW" altLang="zh-TW" sz="2600" dirty="0"/>
              <a:t>與</a:t>
            </a:r>
            <a:r>
              <a:rPr lang="en-US" altLang="zh-TW" sz="2600" dirty="0"/>
              <a:t>Orange</a:t>
            </a:r>
            <a:r>
              <a:rPr lang="zh-TW" altLang="zh-TW" sz="2600" dirty="0"/>
              <a:t>，</a:t>
            </a:r>
            <a:r>
              <a:rPr lang="en-US" altLang="zh-TW" sz="2600" dirty="0"/>
              <a:t>Anaconda Fusion</a:t>
            </a:r>
            <a:r>
              <a:rPr lang="zh-TW" altLang="zh-TW" sz="2600" dirty="0"/>
              <a:t>可以整合</a:t>
            </a:r>
            <a:r>
              <a:rPr lang="en-US" altLang="zh-TW" sz="2600" dirty="0"/>
              <a:t>Anaconda </a:t>
            </a:r>
            <a:r>
              <a:rPr lang="zh-TW" altLang="zh-TW" sz="2600" dirty="0"/>
              <a:t>平台與</a:t>
            </a:r>
            <a:r>
              <a:rPr lang="en-US" altLang="zh-TW" sz="2600" dirty="0"/>
              <a:t>Excel</a:t>
            </a:r>
            <a:r>
              <a:rPr lang="zh-TW" altLang="zh-TW" sz="2600" dirty="0"/>
              <a:t>；</a:t>
            </a:r>
            <a:r>
              <a:rPr lang="en-US" altLang="zh-TW" sz="2600" dirty="0"/>
              <a:t>Glue</a:t>
            </a:r>
            <a:r>
              <a:rPr lang="zh-TW" altLang="zh-TW" sz="2600" dirty="0"/>
              <a:t>則是一個</a:t>
            </a:r>
            <a:r>
              <a:rPr lang="en-US" altLang="zh-TW" sz="2600" dirty="0"/>
              <a:t>Python</a:t>
            </a:r>
            <a:r>
              <a:rPr lang="zh-TW" altLang="zh-TW" sz="2600" dirty="0"/>
              <a:t>函式庫，用於探索相關資料集內和之間的關係，主要功能包括鏈接的統計圖形、跨資料集連接、完整的腳本功能，讓使用者可以輕鬆地整合自己的</a:t>
            </a:r>
            <a:r>
              <a:rPr lang="en-US" altLang="zh-TW" sz="2600" dirty="0"/>
              <a:t>Python</a:t>
            </a:r>
            <a:r>
              <a:rPr lang="zh-TW" altLang="zh-TW" sz="2600" dirty="0"/>
              <a:t>程式碼進行資料輸入，清理和分析。</a:t>
            </a:r>
            <a:r>
              <a:rPr lang="en-US" altLang="zh-TW" sz="2600" dirty="0"/>
              <a:t>Orange</a:t>
            </a:r>
            <a:r>
              <a:rPr lang="zh-TW" altLang="zh-TW" sz="2600" dirty="0"/>
              <a:t>是一種基於組件的資料挖掘軟體，包括一系列資料可視化，探索，預處理和建模技術。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6920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TW" dirty="0"/>
              <a:t>Python</a:t>
            </a:r>
            <a:r>
              <a:rPr lang="zh-TW" altLang="zh-TW" dirty="0"/>
              <a:t>第三方函式庫應用</a:t>
            </a:r>
            <a:r>
              <a:rPr lang="en-US" altLang="zh-TW" dirty="0"/>
              <a:t>-</a:t>
            </a:r>
            <a:r>
              <a:rPr lang="en-US" altLang="zh-TW" dirty="0" err="1"/>
              <a:t>jieba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412776"/>
            <a:ext cx="8229600" cy="5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[</a:t>
            </a:r>
            <a:r>
              <a:rPr lang="zh-TW" altLang="zh-TW" dirty="0"/>
              <a:t>例</a:t>
            </a:r>
            <a:r>
              <a:rPr lang="en-US" altLang="zh-TW" dirty="0"/>
              <a:t> </a:t>
            </a:r>
            <a:r>
              <a:rPr lang="en-US" altLang="zh-TW" dirty="0" smtClean="0"/>
              <a:t>5-4-1-1] </a:t>
            </a:r>
            <a:r>
              <a:rPr lang="zh-TW" altLang="zh-TW" dirty="0"/>
              <a:t>利用</a:t>
            </a:r>
            <a:r>
              <a:rPr lang="en-US" altLang="zh-TW" dirty="0" err="1"/>
              <a:t>jieba</a:t>
            </a:r>
            <a:r>
              <a:rPr lang="zh-TW" altLang="zh-TW" dirty="0"/>
              <a:t>進行字詞重要性分析</a:t>
            </a:r>
          </a:p>
          <a:p>
            <a:pPr marL="0" indent="0">
              <a:buNone/>
            </a:pPr>
            <a:endParaRPr lang="zh-TW" altLang="zh-TW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95536" y="3068960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zh-TW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285682"/>
              </p:ext>
            </p:extLst>
          </p:nvPr>
        </p:nvGraphicFramePr>
        <p:xfrm>
          <a:off x="173038" y="2279650"/>
          <a:ext cx="10637837" cy="299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0" name="文件" r:id="rId3" imgW="6789746" imgH="1914549" progId="Word.Document.12">
                  <p:embed/>
                </p:oleObj>
              </mc:Choice>
              <mc:Fallback>
                <p:oleObj name="文件" r:id="rId3" imgW="6789746" imgH="19145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038" y="2279650"/>
                        <a:ext cx="10637837" cy="2998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976E-3BD9-42CE-9067-B2D8253584E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795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TW" dirty="0"/>
              <a:t>Python</a:t>
            </a:r>
            <a:r>
              <a:rPr lang="zh-TW" altLang="zh-TW" dirty="0"/>
              <a:t>第三方函式庫應用</a:t>
            </a:r>
            <a:r>
              <a:rPr lang="en-US" altLang="zh-TW" dirty="0"/>
              <a:t>-</a:t>
            </a:r>
            <a:r>
              <a:rPr lang="en-US" altLang="zh-TW" dirty="0" err="1"/>
              <a:t>jieba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412776"/>
            <a:ext cx="8229600" cy="5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[</a:t>
            </a:r>
            <a:r>
              <a:rPr lang="zh-TW" altLang="zh-TW" dirty="0"/>
              <a:t>例</a:t>
            </a:r>
            <a:r>
              <a:rPr lang="en-US" altLang="zh-TW" dirty="0"/>
              <a:t> </a:t>
            </a:r>
            <a:r>
              <a:rPr lang="en-US" altLang="zh-TW" dirty="0" smtClean="0"/>
              <a:t>5-4-1-2] </a:t>
            </a:r>
            <a:r>
              <a:rPr lang="zh-TW" altLang="zh-TW" dirty="0"/>
              <a:t>利用</a:t>
            </a:r>
            <a:r>
              <a:rPr lang="en-US" altLang="zh-TW" dirty="0" err="1" smtClean="0"/>
              <a:t>jieba</a:t>
            </a:r>
            <a:r>
              <a:rPr lang="zh-TW" altLang="en-US" dirty="0" smtClean="0"/>
              <a:t>斷</a:t>
            </a:r>
            <a:r>
              <a:rPr lang="zh-TW" altLang="zh-TW" dirty="0" smtClean="0"/>
              <a:t>詞</a:t>
            </a:r>
            <a:r>
              <a:rPr lang="zh-TW" altLang="en-US" dirty="0" smtClean="0"/>
              <a:t>找出詞彙使用頻率</a:t>
            </a:r>
            <a:endParaRPr lang="zh-TW" altLang="zh-TW" dirty="0"/>
          </a:p>
          <a:p>
            <a:pPr marL="0" indent="0">
              <a:buNone/>
            </a:pPr>
            <a:endParaRPr lang="zh-TW" altLang="zh-TW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95536" y="3068960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zh-TW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186893"/>
              </p:ext>
            </p:extLst>
          </p:nvPr>
        </p:nvGraphicFramePr>
        <p:xfrm>
          <a:off x="173038" y="2279650"/>
          <a:ext cx="10394950" cy="292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6" name="文件" r:id="rId3" imgW="6789746" imgH="1914549" progId="Word.Document.12">
                  <p:embed/>
                </p:oleObj>
              </mc:Choice>
              <mc:Fallback>
                <p:oleObj name="文件" r:id="rId3" imgW="6789746" imgH="19145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038" y="2279650"/>
                        <a:ext cx="10394950" cy="292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976E-3BD9-42CE-9067-B2D8253584E9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097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TW" dirty="0"/>
              <a:t>Python</a:t>
            </a:r>
            <a:r>
              <a:rPr lang="zh-TW" altLang="zh-TW" dirty="0"/>
              <a:t>第三方函式庫應用</a:t>
            </a:r>
            <a:r>
              <a:rPr lang="en-US" altLang="zh-TW" dirty="0"/>
              <a:t>-</a:t>
            </a:r>
            <a:r>
              <a:rPr lang="en-US" altLang="zh-TW" dirty="0" err="1"/>
              <a:t>jieba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412776"/>
            <a:ext cx="8229600" cy="5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[</a:t>
            </a:r>
            <a:r>
              <a:rPr lang="zh-TW" altLang="zh-TW" dirty="0"/>
              <a:t>例</a:t>
            </a:r>
            <a:r>
              <a:rPr lang="en-US" altLang="zh-TW" dirty="0"/>
              <a:t> </a:t>
            </a:r>
            <a:r>
              <a:rPr lang="en-US" altLang="zh-TW" dirty="0" smtClean="0"/>
              <a:t>5-4-1-2] </a:t>
            </a:r>
            <a:r>
              <a:rPr lang="zh-TW" altLang="zh-TW" dirty="0"/>
              <a:t>利用</a:t>
            </a:r>
            <a:r>
              <a:rPr lang="en-US" altLang="zh-TW" dirty="0" err="1" smtClean="0"/>
              <a:t>jieba</a:t>
            </a:r>
            <a:r>
              <a:rPr lang="zh-TW" altLang="en-US" dirty="0" smtClean="0"/>
              <a:t>斷</a:t>
            </a:r>
            <a:r>
              <a:rPr lang="zh-TW" altLang="zh-TW" dirty="0" smtClean="0"/>
              <a:t>詞</a:t>
            </a:r>
            <a:r>
              <a:rPr lang="zh-TW" altLang="en-US" dirty="0" smtClean="0"/>
              <a:t>找出詞彙使用頻率</a:t>
            </a:r>
            <a:endParaRPr lang="zh-TW" altLang="zh-TW" dirty="0"/>
          </a:p>
          <a:p>
            <a:pPr marL="0" indent="0">
              <a:buNone/>
            </a:pPr>
            <a:endParaRPr lang="zh-TW" altLang="zh-TW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95536" y="3068960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zh-TW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370118"/>
              </p:ext>
            </p:extLst>
          </p:nvPr>
        </p:nvGraphicFramePr>
        <p:xfrm>
          <a:off x="173038" y="2279650"/>
          <a:ext cx="10394950" cy="324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9" name="文件" r:id="rId3" imgW="6789746" imgH="2120836" progId="Word.Document.12">
                  <p:embed/>
                </p:oleObj>
              </mc:Choice>
              <mc:Fallback>
                <p:oleObj name="文件" r:id="rId3" imgW="6789746" imgH="212083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038" y="2279650"/>
                        <a:ext cx="10394950" cy="324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976E-3BD9-42CE-9067-B2D8253584E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3112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342900" indent="-342900"/>
            <a:r>
              <a:rPr lang="en-US" altLang="zh-TW" sz="3200" dirty="0" smtClean="0">
                <a:latin typeface="+mj-ea"/>
              </a:rPr>
              <a:t>Python </a:t>
            </a:r>
            <a:r>
              <a:rPr lang="zh-TW" altLang="en-US" sz="3200" dirty="0">
                <a:latin typeface="+mj-ea"/>
              </a:rPr>
              <a:t>爬蟲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2300064"/>
          </a:xfrm>
        </p:spPr>
        <p:txBody>
          <a:bodyPr>
            <a:norm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TW" altLang="en-US" sz="2100" dirty="0">
                <a:solidFill>
                  <a:schemeClr val="tx1"/>
                </a:solidFill>
                <a:latin typeface="+mn-ea"/>
              </a:rPr>
              <a:t>網路爬蟲概念</a:t>
            </a:r>
            <a:endParaRPr lang="en-US" altLang="zh-TW" sz="2100" dirty="0">
              <a:solidFill>
                <a:schemeClr val="tx1"/>
              </a:solidFill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TW" altLang="en-US" sz="2100" dirty="0">
                <a:solidFill>
                  <a:schemeClr val="tx1"/>
                </a:solidFill>
                <a:latin typeface="+mn-ea"/>
              </a:rPr>
              <a:t>靜態網頁網路爬蟲概念</a:t>
            </a:r>
            <a:endParaRPr lang="en-US" altLang="zh-TW" sz="2100" dirty="0">
              <a:solidFill>
                <a:schemeClr val="tx1"/>
              </a:solidFill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TW" altLang="en-US" sz="2100" dirty="0">
                <a:solidFill>
                  <a:schemeClr val="tx1"/>
                </a:solidFill>
                <a:latin typeface="+mn-ea"/>
              </a:rPr>
              <a:t>動態網頁網路爬蟲概念</a:t>
            </a:r>
          </a:p>
        </p:txBody>
      </p:sp>
    </p:spTree>
    <p:extLst>
      <p:ext uri="{BB962C8B-B14F-4D97-AF65-F5344CB8AC3E}">
        <p14:creationId xmlns:p14="http://schemas.microsoft.com/office/powerpoint/2010/main" val="61239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網路爬蟲概念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12568"/>
          </a:xfrm>
        </p:spPr>
        <p:txBody>
          <a:bodyPr>
            <a:normAutofit lnSpcReduction="10000"/>
          </a:bodyPr>
          <a:lstStyle/>
          <a:p>
            <a:r>
              <a:rPr lang="zh-TW" altLang="zh-TW" dirty="0" smtClean="0"/>
              <a:t>網路</a:t>
            </a:r>
            <a:r>
              <a:rPr lang="zh-TW" altLang="zh-TW" dirty="0"/>
              <a:t>爬蟲（</a:t>
            </a:r>
            <a:r>
              <a:rPr lang="en-US" altLang="zh-TW" dirty="0"/>
              <a:t>web crawler</a:t>
            </a:r>
            <a:r>
              <a:rPr lang="zh-TW" altLang="zh-TW" dirty="0"/>
              <a:t>），也叫網路蜘蛛（</a:t>
            </a:r>
            <a:r>
              <a:rPr lang="en-US" altLang="zh-TW" dirty="0"/>
              <a:t>spider</a:t>
            </a:r>
            <a:r>
              <a:rPr lang="zh-TW" altLang="zh-TW" dirty="0"/>
              <a:t>），是一種用來自動瀏覽</a:t>
            </a:r>
            <a:r>
              <a:rPr lang="en-US" altLang="zh-TW" dirty="0" err="1">
                <a:hlinkClick r:id="rId2" tooltip="全球資訊網"/>
              </a:rPr>
              <a:t>全球資訊網</a:t>
            </a:r>
            <a:r>
              <a:rPr lang="zh-TW" altLang="zh-TW" dirty="0"/>
              <a:t>的</a:t>
            </a:r>
            <a:r>
              <a:rPr lang="en-US" altLang="zh-TW" dirty="0" err="1">
                <a:hlinkClick r:id="rId3"/>
              </a:rPr>
              <a:t>網路機器人</a:t>
            </a:r>
            <a:r>
              <a:rPr lang="zh-TW" altLang="zh-TW" dirty="0"/>
              <a:t>，會連上</a:t>
            </a:r>
            <a:r>
              <a:rPr lang="en-US" altLang="zh-TW" dirty="0"/>
              <a:t>WWW</a:t>
            </a:r>
            <a:r>
              <a:rPr lang="zh-TW" altLang="zh-TW" dirty="0"/>
              <a:t>上的資源抓取其中的資訊。</a:t>
            </a:r>
          </a:p>
          <a:p>
            <a:r>
              <a:rPr lang="zh-TW" altLang="zh-TW" dirty="0"/>
              <a:t>其過程會先根據統一資源定址器</a:t>
            </a:r>
            <a:r>
              <a:rPr lang="en-US" altLang="zh-TW" dirty="0"/>
              <a:t>(Uniform Resource </a:t>
            </a:r>
            <a:r>
              <a:rPr lang="en-US" altLang="zh-TW" dirty="0" err="1"/>
              <a:t>Locator,URL</a:t>
            </a:r>
            <a:r>
              <a:rPr lang="en-US" altLang="zh-TW" dirty="0"/>
              <a:t>)</a:t>
            </a:r>
            <a:r>
              <a:rPr lang="zh-TW" altLang="zh-TW" dirty="0"/>
              <a:t>連上遠端的資源或者是遠端的函</a:t>
            </a:r>
            <a:r>
              <a:rPr lang="zh-TW" altLang="zh-TW" dirty="0" smtClean="0"/>
              <a:t>式</a:t>
            </a:r>
            <a:endParaRPr lang="en-US" altLang="zh-TW" dirty="0" smtClean="0"/>
          </a:p>
          <a:p>
            <a:pPr lvl="1"/>
            <a:r>
              <a:rPr lang="en-US" altLang="zh-TW" dirty="0"/>
              <a:t>GET</a:t>
            </a:r>
            <a:r>
              <a:rPr lang="zh-TW" altLang="zh-TW" dirty="0"/>
              <a:t>用於較為簡單，並且沒有洩漏風險的參數，可以直接將參數帶在網址上</a:t>
            </a:r>
            <a:r>
              <a:rPr lang="zh-TW" altLang="zh-TW" dirty="0" smtClean="0"/>
              <a:t>傳遞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POST</a:t>
            </a:r>
            <a:r>
              <a:rPr lang="zh-TW" altLang="zh-TW" dirty="0"/>
              <a:t>用於較為複雜，且有洩漏風險的參數，通常表單都使用</a:t>
            </a:r>
            <a:r>
              <a:rPr lang="en-US" altLang="zh-TW" dirty="0"/>
              <a:t>POST</a:t>
            </a:r>
            <a:r>
              <a:rPr lang="zh-TW" altLang="zh-TW" dirty="0"/>
              <a:t>方法傳遞，此時在網址上看不到參數，而是將參數帶在跟伺服器的</a:t>
            </a:r>
            <a:r>
              <a:rPr lang="en-US" altLang="zh-TW" dirty="0"/>
              <a:t>http</a:t>
            </a:r>
            <a:r>
              <a:rPr lang="zh-TW" altLang="zh-TW" dirty="0"/>
              <a:t>請求</a:t>
            </a:r>
            <a:r>
              <a:rPr lang="en-US" altLang="zh-TW" dirty="0"/>
              <a:t>message</a:t>
            </a:r>
            <a:r>
              <a:rPr lang="zh-TW" altLang="zh-TW" dirty="0" smtClean="0"/>
              <a:t>裡</a:t>
            </a:r>
            <a:endParaRPr lang="en-US" altLang="zh-TW" dirty="0" smtClean="0"/>
          </a:p>
          <a:p>
            <a:r>
              <a:rPr lang="zh-TW" altLang="zh-TW" dirty="0"/>
              <a:t>靜態網頁就是單純的</a:t>
            </a:r>
            <a:r>
              <a:rPr lang="en-US" altLang="zh-TW" dirty="0"/>
              <a:t>html</a:t>
            </a:r>
            <a:r>
              <a:rPr lang="zh-TW" altLang="zh-TW" dirty="0"/>
              <a:t>檔案，內容都是標籤與資訊的組合，缺乏</a:t>
            </a:r>
            <a:r>
              <a:rPr lang="zh-TW" altLang="zh-TW" dirty="0" smtClean="0"/>
              <a:t>變化</a:t>
            </a:r>
            <a:r>
              <a:rPr lang="zh-TW" altLang="en-US" dirty="0" smtClean="0"/>
              <a:t>，容易爬取。</a:t>
            </a:r>
            <a:endParaRPr lang="en-US" altLang="zh-TW" dirty="0" smtClean="0"/>
          </a:p>
          <a:p>
            <a:r>
              <a:rPr lang="zh-TW" altLang="zh-TW" dirty="0"/>
              <a:t>動態</a:t>
            </a:r>
            <a:r>
              <a:rPr lang="zh-TW" altLang="zh-TW" dirty="0" smtClean="0"/>
              <a:t>網頁</a:t>
            </a:r>
            <a:r>
              <a:rPr lang="zh-TW" altLang="zh-TW" dirty="0"/>
              <a:t>內容隨著用戶的輸入和互動而有所不同，或者隨著用戶、時間、資料修正而改變，因此網路爬蟲程式必須監控其互動方式，攔截其傳接資訊，以獲取所需資訊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589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靜態網頁網路爬蟲概念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12568"/>
          </a:xfrm>
        </p:spPr>
        <p:txBody>
          <a:bodyPr>
            <a:normAutofit fontScale="92500" lnSpcReduction="10000"/>
          </a:bodyPr>
          <a:lstStyle/>
          <a:p>
            <a:r>
              <a:rPr lang="zh-TW" altLang="zh-TW" dirty="0"/>
              <a:t>靜態</a:t>
            </a:r>
            <a:r>
              <a:rPr lang="zh-TW" altLang="zh-TW" dirty="0" smtClean="0"/>
              <a:t>網頁網路</a:t>
            </a:r>
            <a:r>
              <a:rPr lang="zh-TW" altLang="zh-TW" dirty="0"/>
              <a:t>爬蟲程式中最重要的部分就是如何解析網頁的</a:t>
            </a:r>
            <a:r>
              <a:rPr lang="en-US" altLang="zh-TW" dirty="0"/>
              <a:t>HTML</a:t>
            </a:r>
            <a:r>
              <a:rPr lang="zh-TW" altLang="zh-TW" dirty="0" smtClean="0"/>
              <a:t>檔案</a:t>
            </a:r>
            <a:endParaRPr lang="en-US" altLang="zh-TW" dirty="0" smtClean="0"/>
          </a:p>
          <a:p>
            <a:r>
              <a:rPr lang="en-US" altLang="zh-TW" dirty="0"/>
              <a:t>HTML</a:t>
            </a:r>
            <a:r>
              <a:rPr lang="zh-TW" altLang="zh-TW" dirty="0"/>
              <a:t>最主要的功能在定義元素</a:t>
            </a:r>
            <a:r>
              <a:rPr lang="zh-TW" altLang="zh-TW" dirty="0" smtClean="0"/>
              <a:t>，每</a:t>
            </a:r>
            <a:r>
              <a:rPr lang="zh-TW" altLang="zh-TW" dirty="0"/>
              <a:t>個元素</a:t>
            </a:r>
            <a:r>
              <a:rPr lang="zh-TW" altLang="zh-TW" dirty="0" smtClean="0"/>
              <a:t>由</a:t>
            </a:r>
            <a:r>
              <a:rPr lang="zh-TW" altLang="en-US" dirty="0" smtClean="0"/>
              <a:t>下列組成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Tag</a:t>
            </a:r>
            <a:r>
              <a:rPr lang="en-US" altLang="zh-TW" dirty="0"/>
              <a:t>(</a:t>
            </a:r>
            <a:r>
              <a:rPr lang="zh-TW" altLang="zh-TW" dirty="0"/>
              <a:t>標籤</a:t>
            </a:r>
            <a:r>
              <a:rPr lang="en-US" altLang="zh-TW" dirty="0" smtClean="0"/>
              <a:t>)</a:t>
            </a:r>
            <a:r>
              <a:rPr lang="zh-TW" altLang="zh-TW" dirty="0" smtClean="0"/>
              <a:t>就是</a:t>
            </a:r>
            <a:r>
              <a:rPr lang="zh-TW" altLang="zh-TW" dirty="0"/>
              <a:t>元素的名字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Attribute</a:t>
            </a:r>
            <a:r>
              <a:rPr lang="en-US" altLang="zh-TW" dirty="0"/>
              <a:t>(</a:t>
            </a:r>
            <a:r>
              <a:rPr lang="zh-TW" altLang="zh-TW" dirty="0"/>
              <a:t>屬性</a:t>
            </a:r>
            <a:r>
              <a:rPr lang="en-US" altLang="zh-TW" dirty="0" smtClean="0"/>
              <a:t>)</a:t>
            </a:r>
            <a:r>
              <a:rPr lang="zh-TW" altLang="zh-TW" dirty="0"/>
              <a:t>描述元素的屬性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Content</a:t>
            </a:r>
            <a:r>
              <a:rPr lang="en-US" altLang="zh-TW" dirty="0"/>
              <a:t>(</a:t>
            </a:r>
            <a:r>
              <a:rPr lang="zh-TW" altLang="zh-TW" dirty="0"/>
              <a:t>內容</a:t>
            </a:r>
            <a:r>
              <a:rPr lang="en-US" altLang="zh-TW" dirty="0" smtClean="0"/>
              <a:t>)</a:t>
            </a:r>
            <a:r>
              <a:rPr lang="zh-TW" altLang="zh-TW" dirty="0" smtClean="0"/>
              <a:t> 元素</a:t>
            </a:r>
            <a:r>
              <a:rPr lang="zh-TW" altLang="zh-TW" dirty="0"/>
              <a:t>的</a:t>
            </a:r>
            <a:r>
              <a:rPr lang="zh-TW" altLang="zh-TW" dirty="0" smtClean="0"/>
              <a:t>內容</a:t>
            </a:r>
            <a:endParaRPr lang="en-US" altLang="zh-TW" dirty="0" smtClean="0"/>
          </a:p>
          <a:p>
            <a:r>
              <a:rPr lang="zh-TW" altLang="zh-TW" dirty="0"/>
              <a:t>網路爬蟲常用的</a:t>
            </a:r>
            <a:r>
              <a:rPr lang="zh-TW" altLang="zh-TW" dirty="0" smtClean="0"/>
              <a:t>標籤</a:t>
            </a:r>
            <a:endParaRPr lang="en-US" altLang="zh-TW" dirty="0" smtClean="0"/>
          </a:p>
          <a:p>
            <a:pPr lvl="1"/>
            <a:r>
              <a:rPr lang="en-US" altLang="zh-TW" dirty="0"/>
              <a:t>&lt;header&gt;</a:t>
            </a:r>
            <a:r>
              <a:rPr lang="zh-TW" altLang="zh-TW" dirty="0"/>
              <a:t>：表示網站的開頭部分</a:t>
            </a:r>
          </a:p>
          <a:p>
            <a:pPr lvl="1"/>
            <a:r>
              <a:rPr lang="en-US" altLang="zh-TW" dirty="0"/>
              <a:t>&lt;body&gt;</a:t>
            </a:r>
            <a:r>
              <a:rPr lang="zh-TW" altLang="zh-TW" dirty="0"/>
              <a:t>：定義網頁檔案之主體</a:t>
            </a:r>
          </a:p>
          <a:p>
            <a:pPr lvl="1"/>
            <a:r>
              <a:rPr lang="en-US" altLang="zh-TW" dirty="0"/>
              <a:t>&lt;div&gt;</a:t>
            </a:r>
            <a:r>
              <a:rPr lang="zh-TW" altLang="zh-TW" dirty="0"/>
              <a:t>：定義網頁檔案的一個區塊，裡面可以包含很多元素。</a:t>
            </a:r>
          </a:p>
          <a:p>
            <a:pPr lvl="1"/>
            <a:r>
              <a:rPr lang="en-US" altLang="zh-TW" dirty="0"/>
              <a:t>&lt;title&gt;</a:t>
            </a:r>
            <a:r>
              <a:rPr lang="zh-TW" altLang="zh-TW" dirty="0"/>
              <a:t>：定義網頁標題名稱（顯示於視窗標題和分頁之名稱。</a:t>
            </a:r>
          </a:p>
          <a:p>
            <a:pPr lvl="1"/>
            <a:r>
              <a:rPr lang="en-US" altLang="zh-TW" dirty="0"/>
              <a:t>&lt;h1&gt;</a:t>
            </a:r>
            <a:r>
              <a:rPr lang="zh-TW" altLang="zh-TW" dirty="0"/>
              <a:t>：定義</a:t>
            </a:r>
            <a:r>
              <a:rPr lang="en-US" altLang="zh-TW" dirty="0"/>
              <a:t> HTML </a:t>
            </a:r>
            <a:r>
              <a:rPr lang="zh-TW" altLang="zh-TW" dirty="0"/>
              <a:t>內文標題</a:t>
            </a:r>
            <a:r>
              <a:rPr lang="en-US" altLang="zh-TW" dirty="0"/>
              <a:t>1 (</a:t>
            </a:r>
            <a:r>
              <a:rPr lang="zh-TW" altLang="zh-TW" dirty="0"/>
              <a:t>最高級</a:t>
            </a:r>
            <a:r>
              <a:rPr lang="en-US" altLang="zh-TW" dirty="0"/>
              <a:t>)</a:t>
            </a:r>
            <a:r>
              <a:rPr lang="zh-TW" altLang="zh-TW" dirty="0"/>
              <a:t>標題，通常也是標題中最重要的。</a:t>
            </a:r>
          </a:p>
          <a:p>
            <a:pPr lvl="1"/>
            <a:r>
              <a:rPr lang="en-US" altLang="zh-TW" dirty="0"/>
              <a:t>&lt;a </a:t>
            </a:r>
            <a:r>
              <a:rPr lang="en-US" altLang="zh-TW" dirty="0" err="1"/>
              <a:t>href</a:t>
            </a:r>
            <a:r>
              <a:rPr lang="en-US" altLang="zh-TW" dirty="0"/>
              <a:t>&gt;</a:t>
            </a:r>
            <a:r>
              <a:rPr lang="zh-TW" altLang="zh-TW" dirty="0"/>
              <a:t>：定義超連結，跟著</a:t>
            </a:r>
            <a:r>
              <a:rPr lang="en-US" altLang="zh-TW" dirty="0" err="1"/>
              <a:t>href</a:t>
            </a:r>
            <a:r>
              <a:rPr lang="zh-TW" altLang="zh-TW" dirty="0"/>
              <a:t>屬性一起合用。</a:t>
            </a:r>
          </a:p>
          <a:p>
            <a:pPr lvl="1"/>
            <a:r>
              <a:rPr lang="en-US" altLang="zh-TW" dirty="0"/>
              <a:t>&lt;form&gt;</a:t>
            </a:r>
            <a:r>
              <a:rPr lang="zh-TW" altLang="zh-TW" dirty="0"/>
              <a:t>：定義用於使用者輸入之</a:t>
            </a:r>
            <a:r>
              <a:rPr lang="en-US" altLang="zh-TW" dirty="0"/>
              <a:t>HTML</a:t>
            </a:r>
            <a:r>
              <a:rPr lang="zh-TW" altLang="zh-TW" dirty="0"/>
              <a:t>表單。</a:t>
            </a:r>
          </a:p>
          <a:p>
            <a:pPr lvl="1"/>
            <a:r>
              <a:rPr lang="en-US" altLang="zh-TW" dirty="0"/>
              <a:t>&lt;</a:t>
            </a:r>
            <a:r>
              <a:rPr lang="en-US" altLang="zh-TW" dirty="0" err="1"/>
              <a:t>tr</a:t>
            </a:r>
            <a:r>
              <a:rPr lang="en-US" altLang="zh-TW" dirty="0"/>
              <a:t>&gt; / &lt;td&gt; </a:t>
            </a:r>
            <a:r>
              <a:rPr lang="zh-TW" altLang="zh-TW" dirty="0"/>
              <a:t>：定義表格時最常用的兩個標籤，</a:t>
            </a:r>
            <a:r>
              <a:rPr lang="en-US" altLang="zh-TW" dirty="0"/>
              <a:t> &lt;</a:t>
            </a:r>
            <a:r>
              <a:rPr lang="en-US" altLang="zh-TW" dirty="0" err="1"/>
              <a:t>tr</a:t>
            </a:r>
            <a:r>
              <a:rPr lang="en-US" altLang="zh-TW" dirty="0"/>
              <a:t>&gt; </a:t>
            </a:r>
            <a:r>
              <a:rPr lang="zh-TW" altLang="zh-TW" dirty="0"/>
              <a:t>是列，</a:t>
            </a:r>
            <a:r>
              <a:rPr lang="en-US" altLang="zh-TW" dirty="0"/>
              <a:t> &lt;td&gt; </a:t>
            </a:r>
            <a:r>
              <a:rPr lang="zh-TW" altLang="zh-TW" dirty="0"/>
              <a:t>則是欄。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30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靜態網頁網路爬蟲概念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12568"/>
          </a:xfrm>
        </p:spPr>
        <p:txBody>
          <a:bodyPr>
            <a:normAutofit/>
          </a:bodyPr>
          <a:lstStyle/>
          <a:p>
            <a:r>
              <a:rPr lang="zh-TW" altLang="zh-TW" dirty="0"/>
              <a:t>網路爬蟲常用的</a:t>
            </a:r>
            <a:r>
              <a:rPr lang="zh-TW" altLang="zh-TW" dirty="0" smtClean="0"/>
              <a:t>屬性</a:t>
            </a:r>
            <a:endParaRPr lang="en-US" altLang="zh-TW" dirty="0" smtClean="0"/>
          </a:p>
          <a:p>
            <a:pPr lvl="1"/>
            <a:r>
              <a:rPr lang="en-US" altLang="zh-TW" dirty="0"/>
              <a:t>id</a:t>
            </a:r>
            <a:r>
              <a:rPr lang="zh-TW" altLang="zh-TW" dirty="0"/>
              <a:t>：獨一無二的代表網頁。</a:t>
            </a:r>
            <a:endParaRPr lang="zh-TW" altLang="zh-TW" sz="1600" dirty="0"/>
          </a:p>
          <a:p>
            <a:pPr lvl="1"/>
            <a:r>
              <a:rPr lang="en-US" altLang="zh-TW" dirty="0"/>
              <a:t>class</a:t>
            </a:r>
            <a:r>
              <a:rPr lang="zh-TW" altLang="zh-TW" dirty="0"/>
              <a:t>：描述類似的元素的歸類。</a:t>
            </a:r>
            <a:endParaRPr lang="zh-TW" altLang="zh-TW" sz="1600" dirty="0"/>
          </a:p>
          <a:p>
            <a:pPr lvl="1"/>
            <a:r>
              <a:rPr lang="en-US" altLang="zh-TW" dirty="0" err="1"/>
              <a:t>href</a:t>
            </a:r>
            <a:r>
              <a:rPr lang="zh-TW" altLang="zh-TW" dirty="0"/>
              <a:t>：超連結</a:t>
            </a:r>
            <a:r>
              <a:rPr lang="en-US" altLang="zh-TW" dirty="0"/>
              <a:t>, </a:t>
            </a:r>
            <a:r>
              <a:rPr lang="zh-TW" altLang="zh-TW" dirty="0"/>
              <a:t>有超連結我們就可以繼續深入下一個連結</a:t>
            </a:r>
            <a:endParaRPr lang="zh-TW" altLang="zh-TW" sz="1600" dirty="0"/>
          </a:p>
          <a:p>
            <a:r>
              <a:rPr lang="zh-TW" altLang="zh-TW" dirty="0"/>
              <a:t>靜態網頁網路爬蟲</a:t>
            </a:r>
            <a:r>
              <a:rPr lang="zh-TW" altLang="zh-TW" dirty="0" smtClean="0"/>
              <a:t>步驟</a:t>
            </a:r>
            <a:endParaRPr lang="en-US" altLang="zh-TW" dirty="0" smtClean="0"/>
          </a:p>
          <a:p>
            <a:pPr lvl="1"/>
            <a:r>
              <a:rPr lang="zh-TW" altLang="zh-TW" dirty="0"/>
              <a:t>獲取</a:t>
            </a:r>
            <a:r>
              <a:rPr lang="zh-TW" altLang="zh-TW" dirty="0" smtClean="0"/>
              <a:t>網頁</a:t>
            </a:r>
            <a:endParaRPr lang="en-US" altLang="zh-TW" dirty="0" smtClean="0"/>
          </a:p>
          <a:p>
            <a:pPr lvl="1"/>
            <a:r>
              <a:rPr lang="zh-TW" altLang="zh-TW" dirty="0"/>
              <a:t>分析</a:t>
            </a:r>
            <a:r>
              <a:rPr lang="zh-TW" altLang="zh-TW" dirty="0" smtClean="0"/>
              <a:t>網頁</a:t>
            </a:r>
            <a:endParaRPr lang="en-US" altLang="zh-TW" dirty="0" smtClean="0"/>
          </a:p>
          <a:p>
            <a:pPr lvl="1"/>
            <a:r>
              <a:rPr lang="zh-TW" altLang="zh-TW" dirty="0"/>
              <a:t>將結果儲存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078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靜態網頁網路爬蟲概念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296144"/>
          </a:xfrm>
        </p:spPr>
        <p:txBody>
          <a:bodyPr>
            <a:normAutofit/>
          </a:bodyPr>
          <a:lstStyle/>
          <a:p>
            <a:r>
              <a:rPr lang="zh-TW" altLang="zh-TW" dirty="0" smtClean="0"/>
              <a:t>靜態</a:t>
            </a:r>
            <a:r>
              <a:rPr lang="zh-TW" altLang="zh-TW" dirty="0"/>
              <a:t>網頁網路</a:t>
            </a:r>
            <a:r>
              <a:rPr lang="zh-TW" altLang="zh-TW" dirty="0" smtClean="0"/>
              <a:t>爬蟲</a:t>
            </a:r>
            <a:r>
              <a:rPr lang="zh-TW" altLang="en-US" dirty="0" smtClean="0"/>
              <a:t>實作</a:t>
            </a:r>
            <a:endParaRPr lang="en-US" altLang="zh-TW" dirty="0" smtClean="0"/>
          </a:p>
          <a:p>
            <a:pPr lvl="1"/>
            <a:r>
              <a:rPr lang="zh-TW" altLang="zh-TW" dirty="0" smtClean="0"/>
              <a:t>獲取網頁</a:t>
            </a:r>
            <a:r>
              <a:rPr lang="zh-TW" altLang="en-US" dirty="0" smtClean="0"/>
              <a:t>：</a:t>
            </a:r>
            <a:r>
              <a:rPr lang="zh-TW" altLang="zh-TW" dirty="0"/>
              <a:t>以 </a:t>
            </a:r>
            <a:r>
              <a:rPr lang="en-US" altLang="zh-TW" dirty="0"/>
              <a:t>http://rate.bot.com.tw/xrt?Lang=zh-TW (</a:t>
            </a:r>
            <a:r>
              <a:rPr lang="zh-TW" altLang="zh-TW" dirty="0"/>
              <a:t>台銀牌告匯率</a:t>
            </a:r>
            <a:r>
              <a:rPr lang="en-US" altLang="zh-TW" dirty="0"/>
              <a:t>)</a:t>
            </a:r>
            <a:r>
              <a:rPr lang="zh-TW" altLang="zh-TW" dirty="0" smtClean="0"/>
              <a:t>舉例</a:t>
            </a:r>
            <a:endParaRPr lang="en-US" altLang="zh-TW" dirty="0" smtClean="0"/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9027" t="10123" r="10000" b="9877"/>
          <a:stretch/>
        </p:blipFill>
        <p:spPr bwMode="auto">
          <a:xfrm>
            <a:off x="539552" y="2708920"/>
            <a:ext cx="7128792" cy="36724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60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靜態網頁網路爬蟲概念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224136"/>
          </a:xfrm>
        </p:spPr>
        <p:txBody>
          <a:bodyPr>
            <a:normAutofit/>
          </a:bodyPr>
          <a:lstStyle/>
          <a:p>
            <a:r>
              <a:rPr lang="zh-TW" altLang="zh-TW" dirty="0" smtClean="0"/>
              <a:t>靜態</a:t>
            </a:r>
            <a:r>
              <a:rPr lang="zh-TW" altLang="zh-TW" dirty="0"/>
              <a:t>網頁網路</a:t>
            </a:r>
            <a:r>
              <a:rPr lang="zh-TW" altLang="zh-TW" dirty="0" smtClean="0"/>
              <a:t>爬蟲</a:t>
            </a:r>
            <a:r>
              <a:rPr lang="zh-TW" altLang="en-US" dirty="0" smtClean="0"/>
              <a:t>實作</a:t>
            </a:r>
            <a:endParaRPr lang="en-US" altLang="zh-TW" dirty="0" smtClean="0"/>
          </a:p>
          <a:p>
            <a:pPr lvl="1"/>
            <a:r>
              <a:rPr lang="zh-TW" altLang="zh-TW" dirty="0" smtClean="0"/>
              <a:t>分析網頁</a:t>
            </a:r>
            <a:r>
              <a:rPr lang="zh-TW" altLang="en-US" dirty="0" smtClean="0"/>
              <a:t>：</a:t>
            </a:r>
            <a:r>
              <a:rPr lang="zh-TW" altLang="zh-TW" dirty="0"/>
              <a:t>從前面網頁中按滑鼠右鍵，出現快顯功能表後，點選檢視網頁原始碼</a:t>
            </a:r>
            <a:r>
              <a:rPr lang="zh-TW" altLang="zh-TW" dirty="0" smtClean="0"/>
              <a:t>按鈕</a:t>
            </a:r>
            <a:r>
              <a:rPr lang="zh-TW" altLang="en-US" dirty="0" smtClean="0"/>
              <a:t>，</a:t>
            </a:r>
            <a:r>
              <a:rPr lang="zh-TW" altLang="zh-TW" dirty="0"/>
              <a:t>接著會出現圖</a:t>
            </a:r>
            <a:r>
              <a:rPr lang="en-US" altLang="zh-TW" dirty="0"/>
              <a:t>8-3-3</a:t>
            </a:r>
            <a:r>
              <a:rPr lang="zh-TW" altLang="zh-TW" dirty="0"/>
              <a:t>我們想分析的內容</a:t>
            </a:r>
            <a:endParaRPr lang="en-US" altLang="zh-TW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757217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51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靜態網頁網路爬蟲概念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224136"/>
          </a:xfrm>
        </p:spPr>
        <p:txBody>
          <a:bodyPr>
            <a:normAutofit fontScale="85000" lnSpcReduction="10000"/>
          </a:bodyPr>
          <a:lstStyle/>
          <a:p>
            <a:r>
              <a:rPr lang="zh-TW" altLang="zh-TW" dirty="0" smtClean="0"/>
              <a:t>分析網頁</a:t>
            </a:r>
            <a:r>
              <a:rPr lang="zh-TW" altLang="en-US" dirty="0" smtClean="0"/>
              <a:t>：</a:t>
            </a:r>
            <a:r>
              <a:rPr lang="zh-TW" altLang="zh-TW" dirty="0" smtClean="0"/>
              <a:t>從原始碼</a:t>
            </a:r>
            <a:r>
              <a:rPr lang="zh-TW" altLang="zh-TW" dirty="0"/>
              <a:t>可以看出，這個網頁的表格包括由</a:t>
            </a:r>
            <a:r>
              <a:rPr lang="en-US" altLang="zh-TW" dirty="0" err="1"/>
              <a:t>tr</a:t>
            </a:r>
            <a:r>
              <a:rPr lang="en-US" altLang="zh-TW" dirty="0"/>
              <a:t>(</a:t>
            </a:r>
            <a:r>
              <a:rPr lang="zh-TW" altLang="zh-TW" dirty="0"/>
              <a:t>表格的列標籤</a:t>
            </a:r>
            <a:r>
              <a:rPr lang="en-US" altLang="zh-TW" dirty="0"/>
              <a:t>)</a:t>
            </a:r>
            <a:r>
              <a:rPr lang="zh-TW" altLang="zh-TW" dirty="0"/>
              <a:t>分割的各個幣別，各幣別內還有</a:t>
            </a:r>
            <a:r>
              <a:rPr lang="en-US" altLang="zh-TW" dirty="0"/>
              <a:t>td(</a:t>
            </a:r>
            <a:r>
              <a:rPr lang="zh-TW" altLang="zh-TW" dirty="0"/>
              <a:t>表格的行標籤</a:t>
            </a:r>
            <a:r>
              <a:rPr lang="en-US" altLang="zh-TW" dirty="0"/>
              <a:t>) </a:t>
            </a:r>
            <a:r>
              <a:rPr lang="zh-TW" altLang="zh-TW" dirty="0"/>
              <a:t>搭配</a:t>
            </a:r>
            <a:r>
              <a:rPr lang="en-US" altLang="zh-TW" dirty="0"/>
              <a:t>div class</a:t>
            </a:r>
            <a:r>
              <a:rPr lang="zh-TW" altLang="zh-TW" dirty="0"/>
              <a:t>和</a:t>
            </a:r>
            <a:r>
              <a:rPr lang="en-US" altLang="zh-TW" dirty="0"/>
              <a:t>visible-phone</a:t>
            </a:r>
            <a:r>
              <a:rPr lang="zh-TW" altLang="zh-TW" dirty="0"/>
              <a:t>描述的幣別資訊</a:t>
            </a:r>
            <a:r>
              <a:rPr lang="en-US" altLang="zh-TW" dirty="0"/>
              <a:t>(</a:t>
            </a:r>
            <a:r>
              <a:rPr lang="zh-TW" altLang="zh-TW" dirty="0" smtClean="0"/>
              <a:t>如美金</a:t>
            </a:r>
            <a:r>
              <a:rPr lang="en-US" altLang="zh-TW" dirty="0"/>
              <a:t>(USD))</a:t>
            </a:r>
            <a:r>
              <a:rPr lang="zh-TW" altLang="zh-TW" dirty="0"/>
              <a:t>與由</a:t>
            </a:r>
            <a:r>
              <a:rPr lang="en-US" altLang="zh-TW" dirty="0"/>
              <a:t>td</a:t>
            </a:r>
            <a:r>
              <a:rPr lang="zh-TW" altLang="zh-TW" dirty="0"/>
              <a:t>標籤描述的各種匯率資料</a:t>
            </a:r>
            <a:r>
              <a:rPr lang="en-US" altLang="zh-TW" dirty="0"/>
              <a:t>(</a:t>
            </a:r>
            <a:r>
              <a:rPr lang="zh-TW" altLang="zh-TW" dirty="0"/>
              <a:t>如上圖中本行現金買入匯率為</a:t>
            </a:r>
            <a:r>
              <a:rPr lang="en-US" altLang="zh-TW" dirty="0"/>
              <a:t>29.915)</a:t>
            </a:r>
            <a:r>
              <a:rPr lang="zh-TW" altLang="zh-TW" dirty="0"/>
              <a:t>所</a:t>
            </a:r>
            <a:r>
              <a:rPr lang="zh-TW" altLang="zh-TW" dirty="0" smtClean="0"/>
              <a:t>組成</a:t>
            </a:r>
            <a:endParaRPr lang="en-US" altLang="zh-TW" dirty="0" smtClean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80928"/>
            <a:ext cx="8652426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58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en-US" dirty="0" smtClean="0"/>
              <a:t>檔案下載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064224"/>
          </a:xfrm>
        </p:spPr>
        <p:txBody>
          <a:bodyPr/>
          <a:lstStyle/>
          <a:p>
            <a:pPr marL="0" indent="0">
              <a:buNone/>
            </a:pPr>
            <a:r>
              <a:rPr lang="zh-TW" altLang="zh-TW" sz="2800" dirty="0"/>
              <a:t>步驟</a:t>
            </a:r>
            <a:r>
              <a:rPr lang="en-US" altLang="zh-TW" sz="2800" dirty="0"/>
              <a:t> 1</a:t>
            </a:r>
            <a:r>
              <a:rPr lang="zh-TW" altLang="zh-TW" sz="2800" dirty="0"/>
              <a:t>查詢作業系統版本</a:t>
            </a:r>
          </a:p>
        </p:txBody>
      </p:sp>
      <p:pic>
        <p:nvPicPr>
          <p:cNvPr id="4" name="圖片 3"/>
          <p:cNvPicPr/>
          <p:nvPr/>
        </p:nvPicPr>
        <p:blipFill>
          <a:blip r:embed="rId2"/>
          <a:srcRect r="61583" b="37895"/>
          <a:stretch>
            <a:fillRect/>
          </a:stretch>
        </p:blipFill>
        <p:spPr bwMode="auto">
          <a:xfrm>
            <a:off x="1043608" y="1988840"/>
            <a:ext cx="5904656" cy="468052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893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靜態網頁網路爬蟲概念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152128"/>
          </a:xfrm>
        </p:spPr>
        <p:txBody>
          <a:bodyPr>
            <a:normAutofit/>
          </a:bodyPr>
          <a:lstStyle/>
          <a:p>
            <a:r>
              <a:rPr lang="zh-TW" altLang="zh-TW" dirty="0" smtClean="0"/>
              <a:t>靜態</a:t>
            </a:r>
            <a:r>
              <a:rPr lang="zh-TW" altLang="zh-TW" dirty="0"/>
              <a:t>網頁網路</a:t>
            </a:r>
            <a:r>
              <a:rPr lang="zh-TW" altLang="zh-TW" dirty="0" smtClean="0"/>
              <a:t>爬蟲</a:t>
            </a:r>
            <a:r>
              <a:rPr lang="zh-TW" altLang="en-US" dirty="0" smtClean="0"/>
              <a:t>實作</a:t>
            </a:r>
            <a:endParaRPr lang="en-US" altLang="zh-TW" dirty="0" smtClean="0"/>
          </a:p>
          <a:p>
            <a:pPr lvl="1"/>
            <a:r>
              <a:rPr lang="zh-TW" altLang="zh-TW" dirty="0" smtClean="0"/>
              <a:t>將</a:t>
            </a:r>
            <a:r>
              <a:rPr lang="zh-TW" altLang="zh-TW" dirty="0"/>
              <a:t>結果</a:t>
            </a:r>
            <a:r>
              <a:rPr lang="zh-TW" altLang="zh-TW" dirty="0" smtClean="0"/>
              <a:t>儲存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[</a:t>
            </a:r>
            <a:r>
              <a:rPr lang="zh-TW" altLang="zh-TW" dirty="0"/>
              <a:t>例 </a:t>
            </a:r>
            <a:r>
              <a:rPr lang="en-US" altLang="zh-TW" dirty="0"/>
              <a:t>8-3-1]</a:t>
            </a:r>
            <a:r>
              <a:rPr lang="zh-TW" altLang="zh-TW" dirty="0"/>
              <a:t>抓取台銀匯率資訊</a:t>
            </a:r>
            <a:endParaRPr lang="en-US" altLang="zh-TW" dirty="0" smtClean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461872"/>
              </p:ext>
            </p:extLst>
          </p:nvPr>
        </p:nvGraphicFramePr>
        <p:xfrm>
          <a:off x="179512" y="2636912"/>
          <a:ext cx="8688788" cy="3309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78" name="文件" r:id="rId4" imgW="6201823" imgH="2370325" progId="Word.Document.12">
                  <p:embed/>
                </p:oleObj>
              </mc:Choice>
              <mc:Fallback>
                <p:oleObj name="文件" r:id="rId4" imgW="6201823" imgH="23703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512" y="2636912"/>
                        <a:ext cx="8688788" cy="3309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57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靜態網頁網路爬蟲概念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15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/>
              <a:t>[</a:t>
            </a:r>
            <a:r>
              <a:rPr lang="zh-TW" altLang="zh-TW" dirty="0"/>
              <a:t>例 </a:t>
            </a:r>
            <a:r>
              <a:rPr lang="en-US" altLang="zh-TW" dirty="0"/>
              <a:t>8-3-1]</a:t>
            </a:r>
            <a:r>
              <a:rPr lang="zh-TW" altLang="zh-TW" dirty="0"/>
              <a:t>抓取台銀匯率資訊</a:t>
            </a:r>
            <a:endParaRPr lang="en-US" altLang="zh-TW" dirty="0" smtClean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465448"/>
              </p:ext>
            </p:extLst>
          </p:nvPr>
        </p:nvGraphicFramePr>
        <p:xfrm>
          <a:off x="467544" y="1916832"/>
          <a:ext cx="8486761" cy="3744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2" name="文件" r:id="rId4" imgW="6201823" imgH="2736818" progId="Word.Document.12">
                  <p:embed/>
                </p:oleObj>
              </mc:Choice>
              <mc:Fallback>
                <p:oleObj name="文件" r:id="rId4" imgW="6201823" imgH="27368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7544" y="1916832"/>
                        <a:ext cx="8486761" cy="37444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38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靜態網頁網路爬蟲概念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15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/>
              <a:t>[</a:t>
            </a:r>
            <a:r>
              <a:rPr lang="zh-TW" altLang="zh-TW" dirty="0"/>
              <a:t>例 </a:t>
            </a:r>
            <a:r>
              <a:rPr lang="en-US" altLang="zh-TW" dirty="0"/>
              <a:t>8-3-1]</a:t>
            </a:r>
            <a:r>
              <a:rPr lang="zh-TW" altLang="zh-TW" dirty="0"/>
              <a:t>抓取台銀匯率資訊</a:t>
            </a:r>
            <a:endParaRPr lang="en-US" altLang="zh-TW" dirty="0" smtClean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290362"/>
              </p:ext>
            </p:extLst>
          </p:nvPr>
        </p:nvGraphicFramePr>
        <p:xfrm>
          <a:off x="539552" y="2060848"/>
          <a:ext cx="8267182" cy="25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26" name="文件" r:id="rId4" imgW="6201823" imgH="1948030" progId="Word.Document.12">
                  <p:embed/>
                </p:oleObj>
              </mc:Choice>
              <mc:Fallback>
                <p:oleObj name="文件" r:id="rId4" imgW="6201823" imgH="19480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9552" y="2060848"/>
                        <a:ext cx="8267182" cy="259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195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動</a:t>
            </a:r>
            <a:r>
              <a:rPr lang="zh-TW" altLang="zh-TW" dirty="0" smtClean="0"/>
              <a:t>態</a:t>
            </a:r>
            <a:r>
              <a:rPr lang="zh-TW" altLang="zh-TW" dirty="0"/>
              <a:t>網頁網路爬蟲概念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15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dirty="0"/>
              <a:t>觀察用戶資料獲取</a:t>
            </a:r>
            <a:r>
              <a:rPr lang="zh-TW" altLang="zh-TW" dirty="0" smtClean="0"/>
              <a:t>方式</a:t>
            </a:r>
            <a:r>
              <a:rPr lang="zh-TW" altLang="en-US" dirty="0" smtClean="0"/>
              <a:t>：</a:t>
            </a:r>
            <a:r>
              <a:rPr lang="zh-TW" altLang="zh-TW" dirty="0"/>
              <a:t>從</a:t>
            </a:r>
            <a:r>
              <a:rPr lang="en-US" altLang="zh-TW" dirty="0" err="1"/>
              <a:t>ibon</a:t>
            </a:r>
            <a:r>
              <a:rPr lang="zh-TW" altLang="zh-TW" dirty="0"/>
              <a:t>網站中查詢</a:t>
            </a:r>
            <a:r>
              <a:rPr lang="en-US" altLang="zh-TW" dirty="0"/>
              <a:t>7_11</a:t>
            </a:r>
            <a:r>
              <a:rPr lang="zh-TW" altLang="zh-TW" dirty="0"/>
              <a:t>各門市的資訊</a:t>
            </a:r>
            <a:r>
              <a:rPr lang="en-US" altLang="zh-TW" dirty="0"/>
              <a:t>(http://www.ibon.com.tw/retail_inquiry.aspx#gsc.tab=0)</a:t>
            </a:r>
            <a:endParaRPr lang="en-US" altLang="zh-TW" dirty="0" smtClean="0"/>
          </a:p>
        </p:txBody>
      </p:sp>
      <p:pic>
        <p:nvPicPr>
          <p:cNvPr id="7" name="圖片 6"/>
          <p:cNvPicPr/>
          <p:nvPr/>
        </p:nvPicPr>
        <p:blipFill rotWithShape="1">
          <a:blip r:embed="rId2"/>
          <a:srcRect t="5185" b="6915"/>
          <a:stretch/>
        </p:blipFill>
        <p:spPr bwMode="auto">
          <a:xfrm>
            <a:off x="251520" y="2492896"/>
            <a:ext cx="8352928" cy="36724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36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動</a:t>
            </a:r>
            <a:r>
              <a:rPr lang="zh-TW" altLang="zh-TW" dirty="0" smtClean="0"/>
              <a:t>態</a:t>
            </a:r>
            <a:r>
              <a:rPr lang="zh-TW" altLang="zh-TW" dirty="0"/>
              <a:t>網頁網路爬蟲概念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15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dirty="0"/>
              <a:t>在原來頁面下按滑鼠右鍵，出現快顯功能表後，點選檢查按鈕，打開</a:t>
            </a:r>
            <a:r>
              <a:rPr lang="en-US" altLang="zh-TW" dirty="0"/>
              <a:t>Chrome</a:t>
            </a:r>
            <a:r>
              <a:rPr lang="zh-TW" altLang="zh-TW" dirty="0"/>
              <a:t>的開發者</a:t>
            </a:r>
            <a:r>
              <a:rPr lang="zh-TW" altLang="zh-TW" dirty="0" smtClean="0"/>
              <a:t>模式</a:t>
            </a:r>
            <a:endParaRPr lang="en-US" altLang="zh-TW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2"/>
          <a:stretch/>
        </p:blipFill>
        <p:spPr bwMode="auto">
          <a:xfrm>
            <a:off x="395536" y="2204864"/>
            <a:ext cx="7200800" cy="3876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22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動</a:t>
            </a:r>
            <a:r>
              <a:rPr lang="zh-TW" altLang="zh-TW" dirty="0" smtClean="0"/>
              <a:t>態</a:t>
            </a:r>
            <a:r>
              <a:rPr lang="zh-TW" altLang="zh-TW" dirty="0"/>
              <a:t>網頁網路爬蟲概念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15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/>
              <a:t>Chrome</a:t>
            </a:r>
            <a:r>
              <a:rPr lang="zh-TW" altLang="zh-TW" dirty="0"/>
              <a:t>的開發者</a:t>
            </a:r>
            <a:r>
              <a:rPr lang="zh-TW" altLang="zh-TW" dirty="0" smtClean="0"/>
              <a:t>模式</a:t>
            </a:r>
            <a:endParaRPr lang="en-US" altLang="zh-TW" dirty="0" smtClean="0"/>
          </a:p>
        </p:txBody>
      </p:sp>
      <p:pic>
        <p:nvPicPr>
          <p:cNvPr id="5" name="圖片 4"/>
          <p:cNvPicPr/>
          <p:nvPr/>
        </p:nvPicPr>
        <p:blipFill rotWithShape="1">
          <a:blip r:embed="rId2"/>
          <a:srcRect b="6914"/>
          <a:stretch/>
        </p:blipFill>
        <p:spPr bwMode="auto">
          <a:xfrm>
            <a:off x="251520" y="1916832"/>
            <a:ext cx="8136904" cy="44644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258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動</a:t>
            </a:r>
            <a:r>
              <a:rPr lang="zh-TW" altLang="zh-TW" dirty="0" smtClean="0"/>
              <a:t>態</a:t>
            </a:r>
            <a:r>
              <a:rPr lang="zh-TW" altLang="zh-TW" dirty="0"/>
              <a:t>網頁網路爬蟲概念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15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dirty="0"/>
              <a:t>在原來頁面下按滑鼠右鍵，出現快顯功能表後，點選重新載入重整網頁頁面</a:t>
            </a:r>
            <a:endParaRPr lang="en-US" altLang="zh-TW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54"/>
          <a:stretch/>
        </p:blipFill>
        <p:spPr bwMode="auto">
          <a:xfrm>
            <a:off x="395536" y="2276872"/>
            <a:ext cx="7848872" cy="4243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34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動</a:t>
            </a:r>
            <a:r>
              <a:rPr lang="zh-TW" altLang="zh-TW" dirty="0" smtClean="0"/>
              <a:t>態</a:t>
            </a:r>
            <a:r>
              <a:rPr lang="zh-TW" altLang="zh-TW" dirty="0"/>
              <a:t>網頁網路爬蟲概念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15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dirty="0"/>
              <a:t>點選</a:t>
            </a:r>
            <a:r>
              <a:rPr lang="en-US" altLang="zh-TW" dirty="0"/>
              <a:t>Network</a:t>
            </a:r>
            <a:r>
              <a:rPr lang="zh-TW" altLang="zh-TW" dirty="0"/>
              <a:t>按鈕，開始觀察用戶與伺服器間的互動</a:t>
            </a:r>
            <a:endParaRPr lang="en-US" altLang="zh-TW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27"/>
          <a:stretch/>
        </p:blipFill>
        <p:spPr bwMode="auto">
          <a:xfrm>
            <a:off x="395536" y="1946275"/>
            <a:ext cx="7560840" cy="4104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8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動</a:t>
            </a:r>
            <a:r>
              <a:rPr lang="zh-TW" altLang="zh-TW" dirty="0" smtClean="0"/>
              <a:t>態</a:t>
            </a:r>
            <a:r>
              <a:rPr lang="zh-TW" altLang="zh-TW" dirty="0"/>
              <a:t>網頁網路爬蟲概念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15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dirty="0"/>
              <a:t>從右邊各指令花費時間發現</a:t>
            </a:r>
            <a:r>
              <a:rPr lang="en-US" altLang="zh-TW" dirty="0"/>
              <a:t>retail_inquiry_ajax.aspx</a:t>
            </a:r>
            <a:r>
              <a:rPr lang="zh-TW" altLang="zh-TW" dirty="0"/>
              <a:t>耗時最長，可以推論是進行資料傳接造成</a:t>
            </a:r>
            <a:endParaRPr lang="en-US" altLang="zh-TW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75"/>
          <a:stretch/>
        </p:blipFill>
        <p:spPr bwMode="auto">
          <a:xfrm>
            <a:off x="683567" y="2348880"/>
            <a:ext cx="7154875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86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動</a:t>
            </a:r>
            <a:r>
              <a:rPr lang="zh-TW" altLang="zh-TW" dirty="0" smtClean="0"/>
              <a:t>態</a:t>
            </a:r>
            <a:r>
              <a:rPr lang="zh-TW" altLang="zh-TW" dirty="0"/>
              <a:t>網頁網路爬蟲概念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15212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zh-TW" altLang="zh-TW" dirty="0"/>
              <a:t>滑鼠點擊圖</a:t>
            </a:r>
            <a:r>
              <a:rPr lang="en-US" altLang="zh-TW" dirty="0"/>
              <a:t>8-3-8</a:t>
            </a:r>
            <a:r>
              <a:rPr lang="zh-TW" altLang="zh-TW" dirty="0"/>
              <a:t>中的</a:t>
            </a:r>
            <a:r>
              <a:rPr lang="en-US" altLang="zh-TW" dirty="0"/>
              <a:t>retail_inquiry_ajax.aspx</a:t>
            </a:r>
            <a:r>
              <a:rPr lang="zh-TW" altLang="zh-TW" dirty="0"/>
              <a:t>，可得到圖</a:t>
            </a:r>
            <a:r>
              <a:rPr lang="en-US" altLang="zh-TW" dirty="0"/>
              <a:t>8-3-9</a:t>
            </a:r>
            <a:r>
              <a:rPr lang="zh-TW" altLang="zh-TW" dirty="0"/>
              <a:t>，了解此時請求的網址是</a:t>
            </a:r>
            <a:r>
              <a:rPr lang="en-US" altLang="zh-TW" dirty="0">
                <a:hlinkClick r:id="rId2"/>
              </a:rPr>
              <a:t>http://www.ibon.com.tw/retail_inquiry_ajax.aspx</a:t>
            </a:r>
            <a:r>
              <a:rPr lang="zh-TW" altLang="zh-TW" dirty="0"/>
              <a:t>，請求的方式是</a:t>
            </a:r>
            <a:r>
              <a:rPr lang="en-US" altLang="zh-TW" dirty="0"/>
              <a:t>post</a:t>
            </a:r>
            <a:endParaRPr lang="en-US" altLang="zh-TW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98"/>
          <a:stretch/>
        </p:blipFill>
        <p:spPr bwMode="auto">
          <a:xfrm>
            <a:off x="323528" y="2348880"/>
            <a:ext cx="6768752" cy="411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/>
          <a:lstStyle/>
          <a:p>
            <a:pPr marL="0" indent="0">
              <a:buNone/>
            </a:pPr>
            <a:r>
              <a:rPr lang="zh-TW" altLang="zh-TW" sz="2800" b="1" dirty="0">
                <a:latin typeface="+mn-ea"/>
              </a:rPr>
              <a:t>步驟</a:t>
            </a:r>
            <a:r>
              <a:rPr lang="en-US" altLang="zh-TW" sz="2800" b="1" dirty="0">
                <a:latin typeface="+mn-ea"/>
              </a:rPr>
              <a:t>2</a:t>
            </a:r>
            <a:r>
              <a:rPr lang="zh-TW" altLang="zh-TW" sz="2800" b="1" dirty="0">
                <a:latin typeface="+mn-ea"/>
              </a:rPr>
              <a:t>：下載</a:t>
            </a:r>
            <a:r>
              <a:rPr lang="en-US" altLang="zh-TW" sz="2800" b="1" dirty="0">
                <a:latin typeface="+mn-ea"/>
              </a:rPr>
              <a:t>Anaconda</a:t>
            </a:r>
            <a:r>
              <a:rPr lang="zh-TW" altLang="zh-TW" sz="2800" b="1" dirty="0">
                <a:latin typeface="+mn-ea"/>
              </a:rPr>
              <a:t>程式</a:t>
            </a:r>
            <a:endParaRPr lang="zh-TW" altLang="zh-TW" sz="2800" dirty="0">
              <a:latin typeface="+mn-ea"/>
            </a:endParaRPr>
          </a:p>
          <a:p>
            <a:pPr marL="0" indent="0" algn="just">
              <a:buNone/>
            </a:pPr>
            <a:r>
              <a:rPr lang="zh-TW" altLang="en-US" dirty="0" smtClean="0">
                <a:latin typeface="+mn-ea"/>
              </a:rPr>
              <a:t>　　</a:t>
            </a:r>
            <a:endParaRPr lang="zh-TW" altLang="en-US" dirty="0">
              <a:latin typeface="+mn-ea"/>
            </a:endParaRP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en-US" dirty="0"/>
              <a:t>檔案下載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2" t="49453" r="16477" b="6456"/>
          <a:stretch/>
        </p:blipFill>
        <p:spPr bwMode="auto">
          <a:xfrm>
            <a:off x="179512" y="1916832"/>
            <a:ext cx="868847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40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動</a:t>
            </a:r>
            <a:r>
              <a:rPr lang="zh-TW" altLang="zh-TW" dirty="0" smtClean="0"/>
              <a:t>態</a:t>
            </a:r>
            <a:r>
              <a:rPr lang="zh-TW" altLang="zh-TW" dirty="0"/>
              <a:t>網頁網路爬蟲概念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1521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zh-TW" dirty="0"/>
              <a:t>往下捲動頁面到最底，可得圖</a:t>
            </a:r>
            <a:r>
              <a:rPr lang="en-US" altLang="zh-TW" dirty="0"/>
              <a:t>8-3-10</a:t>
            </a:r>
            <a:r>
              <a:rPr lang="zh-TW" altLang="zh-TW" dirty="0"/>
              <a:t>，了解使用</a:t>
            </a:r>
            <a:r>
              <a:rPr lang="en-US" altLang="zh-TW" dirty="0"/>
              <a:t>Post</a:t>
            </a:r>
            <a:r>
              <a:rPr lang="zh-TW" altLang="zh-TW" dirty="0"/>
              <a:t>方式請求時，傳出的資訊與相關變數名稱，分別是</a:t>
            </a:r>
            <a:r>
              <a:rPr lang="en-US" altLang="zh-TW" dirty="0"/>
              <a:t>'</a:t>
            </a:r>
            <a:r>
              <a:rPr lang="en-US" altLang="zh-TW" dirty="0" err="1"/>
              <a:t>strTargetField</a:t>
            </a:r>
            <a:r>
              <a:rPr lang="en-US" altLang="zh-TW" dirty="0"/>
              <a:t>':'COUNTY','</a:t>
            </a:r>
            <a:r>
              <a:rPr lang="en-US" altLang="zh-TW" dirty="0" err="1"/>
              <a:t>strKeyWords</a:t>
            </a:r>
            <a:r>
              <a:rPr lang="en-US" altLang="zh-TW" dirty="0"/>
              <a:t>':'</a:t>
            </a:r>
            <a:r>
              <a:rPr lang="zh-TW" altLang="zh-TW" dirty="0"/>
              <a:t>縣市別</a:t>
            </a:r>
            <a:endParaRPr lang="en-US" altLang="zh-TW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6"/>
          <a:stretch/>
        </p:blipFill>
        <p:spPr bwMode="auto">
          <a:xfrm>
            <a:off x="395536" y="2492895"/>
            <a:ext cx="6768752" cy="4074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39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動</a:t>
            </a:r>
            <a:r>
              <a:rPr lang="zh-TW" altLang="zh-TW" dirty="0" smtClean="0"/>
              <a:t>態</a:t>
            </a:r>
            <a:r>
              <a:rPr lang="zh-TW" altLang="zh-TW" dirty="0"/>
              <a:t>網頁網路爬蟲概念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15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dirty="0"/>
              <a:t>接著點選</a:t>
            </a:r>
            <a:r>
              <a:rPr lang="en-US" altLang="zh-TW" dirty="0"/>
              <a:t>Response</a:t>
            </a:r>
            <a:r>
              <a:rPr lang="zh-TW" altLang="zh-TW" dirty="0"/>
              <a:t>按鈕確認回傳資訊是否存在，可以發現從中可得所要的店名、地址等資訊</a:t>
            </a:r>
            <a:endParaRPr lang="en-US" altLang="zh-TW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98"/>
          <a:stretch/>
        </p:blipFill>
        <p:spPr bwMode="auto">
          <a:xfrm>
            <a:off x="323528" y="2420888"/>
            <a:ext cx="7488832" cy="422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84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動</a:t>
            </a:r>
            <a:r>
              <a:rPr lang="zh-TW" altLang="zh-TW" dirty="0" smtClean="0"/>
              <a:t>態</a:t>
            </a:r>
            <a:r>
              <a:rPr lang="zh-TW" altLang="zh-TW" dirty="0"/>
              <a:t>網頁網路爬蟲概念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15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[</a:t>
            </a:r>
            <a:r>
              <a:rPr lang="zh-TW" altLang="zh-TW" dirty="0"/>
              <a:t>例 </a:t>
            </a:r>
            <a:r>
              <a:rPr lang="en-US" altLang="zh-TW" dirty="0"/>
              <a:t>8-3-2] </a:t>
            </a:r>
            <a:r>
              <a:rPr lang="zh-TW" altLang="zh-TW" dirty="0"/>
              <a:t>利用</a:t>
            </a:r>
            <a:r>
              <a:rPr lang="en-US" altLang="zh-TW" dirty="0"/>
              <a:t>pandas</a:t>
            </a:r>
            <a:r>
              <a:rPr lang="zh-TW" altLang="zh-TW" dirty="0"/>
              <a:t>與</a:t>
            </a:r>
            <a:r>
              <a:rPr lang="en-US" altLang="zh-TW" dirty="0"/>
              <a:t>requests</a:t>
            </a:r>
            <a:r>
              <a:rPr lang="zh-TW" altLang="zh-TW" dirty="0"/>
              <a:t>抓取</a:t>
            </a:r>
            <a:r>
              <a:rPr lang="en-US" altLang="zh-TW" dirty="0"/>
              <a:t>7-eleven</a:t>
            </a:r>
            <a:r>
              <a:rPr lang="zh-TW" altLang="zh-TW" dirty="0"/>
              <a:t>各門市資訊</a:t>
            </a:r>
            <a:endParaRPr lang="en-US" altLang="zh-TW" dirty="0" smtClean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363044"/>
              </p:ext>
            </p:extLst>
          </p:nvPr>
        </p:nvGraphicFramePr>
        <p:xfrm>
          <a:off x="395536" y="1916832"/>
          <a:ext cx="8397169" cy="3672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0" name="文件" r:id="rId4" imgW="6201823" imgH="2717738" progId="Word.Document.12">
                  <p:embed/>
                </p:oleObj>
              </mc:Choice>
              <mc:Fallback>
                <p:oleObj name="文件" r:id="rId4" imgW="6201823" imgH="27177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536" y="1916832"/>
                        <a:ext cx="8397169" cy="3672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8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動</a:t>
            </a:r>
            <a:r>
              <a:rPr lang="zh-TW" altLang="zh-TW" dirty="0" smtClean="0"/>
              <a:t>態</a:t>
            </a:r>
            <a:r>
              <a:rPr lang="zh-TW" altLang="zh-TW" dirty="0"/>
              <a:t>網頁網路爬蟲概念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15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[</a:t>
            </a:r>
            <a:r>
              <a:rPr lang="zh-TW" altLang="zh-TW" dirty="0"/>
              <a:t>例 </a:t>
            </a:r>
            <a:r>
              <a:rPr lang="en-US" altLang="zh-TW" dirty="0"/>
              <a:t>8-3-2] </a:t>
            </a:r>
            <a:r>
              <a:rPr lang="zh-TW" altLang="zh-TW" dirty="0"/>
              <a:t>利用</a:t>
            </a:r>
            <a:r>
              <a:rPr lang="en-US" altLang="zh-TW" dirty="0"/>
              <a:t>pandas</a:t>
            </a:r>
            <a:r>
              <a:rPr lang="zh-TW" altLang="zh-TW" dirty="0"/>
              <a:t>與</a:t>
            </a:r>
            <a:r>
              <a:rPr lang="en-US" altLang="zh-TW" dirty="0"/>
              <a:t>requests</a:t>
            </a:r>
            <a:r>
              <a:rPr lang="zh-TW" altLang="zh-TW" dirty="0"/>
              <a:t>抓取</a:t>
            </a:r>
            <a:r>
              <a:rPr lang="en-US" altLang="zh-TW" dirty="0"/>
              <a:t>7-eleven</a:t>
            </a:r>
            <a:r>
              <a:rPr lang="zh-TW" altLang="zh-TW" dirty="0"/>
              <a:t>各門市資訊</a:t>
            </a:r>
            <a:endParaRPr lang="en-US" altLang="zh-TW" dirty="0" smtClean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489438"/>
              </p:ext>
            </p:extLst>
          </p:nvPr>
        </p:nvGraphicFramePr>
        <p:xfrm>
          <a:off x="395536" y="2060848"/>
          <a:ext cx="8166157" cy="3312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4" name="文件" r:id="rId4" imgW="6198582" imgH="2527291" progId="Word.Document.12">
                  <p:embed/>
                </p:oleObj>
              </mc:Choice>
              <mc:Fallback>
                <p:oleObj name="文件" r:id="rId4" imgW="6198582" imgH="25272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536" y="2060848"/>
                        <a:ext cx="8166157" cy="33123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0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動</a:t>
            </a:r>
            <a:r>
              <a:rPr lang="zh-TW" altLang="zh-TW" dirty="0" smtClean="0"/>
              <a:t>態</a:t>
            </a:r>
            <a:r>
              <a:rPr lang="zh-TW" altLang="zh-TW" dirty="0"/>
              <a:t>網頁網路爬蟲概念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15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[</a:t>
            </a:r>
            <a:r>
              <a:rPr lang="zh-TW" altLang="zh-TW" dirty="0"/>
              <a:t>例 </a:t>
            </a:r>
            <a:r>
              <a:rPr lang="en-US" altLang="zh-TW" dirty="0"/>
              <a:t>8-3-2] </a:t>
            </a:r>
            <a:r>
              <a:rPr lang="zh-TW" altLang="zh-TW" dirty="0"/>
              <a:t>利用</a:t>
            </a:r>
            <a:r>
              <a:rPr lang="en-US" altLang="zh-TW" dirty="0"/>
              <a:t>pandas</a:t>
            </a:r>
            <a:r>
              <a:rPr lang="zh-TW" altLang="zh-TW" dirty="0"/>
              <a:t>與</a:t>
            </a:r>
            <a:r>
              <a:rPr lang="en-US" altLang="zh-TW" dirty="0"/>
              <a:t>requests</a:t>
            </a:r>
            <a:r>
              <a:rPr lang="zh-TW" altLang="zh-TW" dirty="0"/>
              <a:t>抓取</a:t>
            </a:r>
            <a:r>
              <a:rPr lang="en-US" altLang="zh-TW" dirty="0"/>
              <a:t>7-eleven</a:t>
            </a:r>
            <a:r>
              <a:rPr lang="zh-TW" altLang="zh-TW" dirty="0"/>
              <a:t>各門市資訊</a:t>
            </a:r>
            <a:endParaRPr lang="en-US" altLang="zh-TW" dirty="0" smtClean="0"/>
          </a:p>
        </p:txBody>
      </p:sp>
      <p:sp>
        <p:nvSpPr>
          <p:cNvPr id="4" name="矩形 3"/>
          <p:cNvSpPr/>
          <p:nvPr/>
        </p:nvSpPr>
        <p:spPr>
          <a:xfrm>
            <a:off x="3707904" y="2334905"/>
            <a:ext cx="243001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12</a:t>
            </a:r>
            <a:r>
              <a:rPr lang="en-US" altLang="zh-TW" dirty="0"/>
              <a:t>) </a:t>
            </a:r>
            <a:r>
              <a:rPr lang="zh-TW" altLang="zh-TW" dirty="0"/>
              <a:t>嘉義縣</a:t>
            </a:r>
            <a:r>
              <a:rPr lang="en-US" altLang="zh-TW" dirty="0"/>
              <a:t>     86</a:t>
            </a:r>
            <a:endParaRPr lang="zh-TW" altLang="zh-TW" dirty="0"/>
          </a:p>
          <a:p>
            <a:r>
              <a:rPr lang="en-US" altLang="zh-TW" dirty="0"/>
              <a:t>13) </a:t>
            </a:r>
            <a:r>
              <a:rPr lang="zh-TW" altLang="zh-TW" dirty="0"/>
              <a:t>嘉義市</a:t>
            </a:r>
            <a:r>
              <a:rPr lang="en-US" altLang="zh-TW" dirty="0"/>
              <a:t>     53</a:t>
            </a:r>
            <a:endParaRPr lang="zh-TW" altLang="zh-TW" dirty="0"/>
          </a:p>
          <a:p>
            <a:r>
              <a:rPr lang="en-US" altLang="zh-TW" dirty="0"/>
              <a:t>14) </a:t>
            </a:r>
            <a:r>
              <a:rPr lang="zh-TW" altLang="zh-TW" dirty="0"/>
              <a:t>台南市</a:t>
            </a:r>
            <a:r>
              <a:rPr lang="en-US" altLang="zh-TW" dirty="0"/>
              <a:t>    449</a:t>
            </a:r>
            <a:endParaRPr lang="zh-TW" altLang="zh-TW" dirty="0"/>
          </a:p>
          <a:p>
            <a:r>
              <a:rPr lang="en-US" altLang="zh-TW" dirty="0"/>
              <a:t>15) </a:t>
            </a:r>
            <a:r>
              <a:rPr lang="zh-TW" altLang="zh-TW" dirty="0"/>
              <a:t>高雄市</a:t>
            </a:r>
            <a:r>
              <a:rPr lang="en-US" altLang="zh-TW" dirty="0"/>
              <a:t>    513</a:t>
            </a:r>
            <a:endParaRPr lang="zh-TW" altLang="zh-TW" dirty="0"/>
          </a:p>
          <a:p>
            <a:r>
              <a:rPr lang="en-US" altLang="zh-TW" dirty="0"/>
              <a:t>16) </a:t>
            </a:r>
            <a:r>
              <a:rPr lang="zh-TW" altLang="zh-TW" dirty="0"/>
              <a:t>屏東縣</a:t>
            </a:r>
            <a:r>
              <a:rPr lang="en-US" altLang="zh-TW" dirty="0"/>
              <a:t>    142</a:t>
            </a:r>
            <a:endParaRPr lang="zh-TW" altLang="zh-TW" dirty="0"/>
          </a:p>
          <a:p>
            <a:r>
              <a:rPr lang="en-US" altLang="zh-TW" dirty="0"/>
              <a:t>17) </a:t>
            </a:r>
            <a:r>
              <a:rPr lang="zh-TW" altLang="zh-TW" dirty="0"/>
              <a:t>台東縣</a:t>
            </a:r>
            <a:r>
              <a:rPr lang="en-US" altLang="zh-TW" dirty="0"/>
              <a:t>     52</a:t>
            </a:r>
            <a:endParaRPr lang="zh-TW" altLang="zh-TW" dirty="0"/>
          </a:p>
          <a:p>
            <a:r>
              <a:rPr lang="en-US" altLang="zh-TW" dirty="0"/>
              <a:t>18) </a:t>
            </a:r>
            <a:r>
              <a:rPr lang="zh-TW" altLang="zh-TW" dirty="0"/>
              <a:t>花蓮縣</a:t>
            </a:r>
            <a:r>
              <a:rPr lang="en-US" altLang="zh-TW" dirty="0"/>
              <a:t>     82</a:t>
            </a:r>
            <a:endParaRPr lang="zh-TW" altLang="zh-TW" dirty="0"/>
          </a:p>
          <a:p>
            <a:r>
              <a:rPr lang="en-US" altLang="zh-TW" dirty="0"/>
              <a:t>19) </a:t>
            </a:r>
            <a:r>
              <a:rPr lang="zh-TW" altLang="zh-TW" dirty="0"/>
              <a:t>宜蘭縣</a:t>
            </a:r>
            <a:r>
              <a:rPr lang="en-US" altLang="zh-TW" dirty="0"/>
              <a:t>     83</a:t>
            </a:r>
            <a:endParaRPr lang="zh-TW" altLang="zh-TW" dirty="0"/>
          </a:p>
          <a:p>
            <a:r>
              <a:rPr lang="en-US" altLang="zh-TW" dirty="0"/>
              <a:t>20) </a:t>
            </a:r>
            <a:r>
              <a:rPr lang="zh-TW" altLang="zh-TW" dirty="0"/>
              <a:t>連江縣</a:t>
            </a:r>
            <a:r>
              <a:rPr lang="en-US" altLang="zh-TW" dirty="0"/>
              <a:t>      7</a:t>
            </a:r>
            <a:endParaRPr lang="zh-TW" altLang="zh-TW" dirty="0"/>
          </a:p>
          <a:p>
            <a:r>
              <a:rPr lang="en-US" altLang="zh-TW" dirty="0"/>
              <a:t>21) </a:t>
            </a:r>
            <a:r>
              <a:rPr lang="zh-TW" altLang="zh-TW" dirty="0"/>
              <a:t>金門縣</a:t>
            </a:r>
            <a:r>
              <a:rPr lang="en-US" altLang="zh-TW" dirty="0"/>
              <a:t>     17</a:t>
            </a:r>
            <a:endParaRPr lang="zh-TW" altLang="zh-TW" dirty="0"/>
          </a:p>
          <a:p>
            <a:r>
              <a:rPr lang="en-US" altLang="zh-TW" dirty="0"/>
              <a:t>22) </a:t>
            </a:r>
            <a:r>
              <a:rPr lang="zh-TW" altLang="zh-TW" dirty="0"/>
              <a:t>澎湖縣</a:t>
            </a:r>
            <a:r>
              <a:rPr lang="en-US" altLang="zh-TW" dirty="0"/>
              <a:t>     26</a:t>
            </a:r>
            <a:endParaRPr lang="zh-TW" altLang="zh-TW" dirty="0"/>
          </a:p>
        </p:txBody>
      </p:sp>
      <p:sp>
        <p:nvSpPr>
          <p:cNvPr id="6" name="矩形 5"/>
          <p:cNvSpPr/>
          <p:nvPr/>
        </p:nvSpPr>
        <p:spPr>
          <a:xfrm>
            <a:off x="611560" y="2057906"/>
            <a:ext cx="24300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dirty="0"/>
              <a:t>執行結果：</a:t>
            </a:r>
          </a:p>
          <a:p>
            <a:r>
              <a:rPr lang="en-US" altLang="zh-TW" dirty="0"/>
              <a:t>1) </a:t>
            </a:r>
            <a:r>
              <a:rPr lang="zh-TW" altLang="zh-TW" dirty="0"/>
              <a:t>基隆市</a:t>
            </a:r>
            <a:r>
              <a:rPr lang="en-US" altLang="zh-TW" dirty="0"/>
              <a:t>     72</a:t>
            </a:r>
            <a:endParaRPr lang="zh-TW" altLang="zh-TW" dirty="0"/>
          </a:p>
          <a:p>
            <a:r>
              <a:rPr lang="en-US" altLang="zh-TW" dirty="0"/>
              <a:t> 2) </a:t>
            </a:r>
            <a:r>
              <a:rPr lang="zh-TW" altLang="zh-TW" dirty="0"/>
              <a:t>台北市</a:t>
            </a:r>
            <a:r>
              <a:rPr lang="en-US" altLang="zh-TW" dirty="0"/>
              <a:t>    739</a:t>
            </a:r>
            <a:endParaRPr lang="zh-TW" altLang="zh-TW" dirty="0"/>
          </a:p>
          <a:p>
            <a:r>
              <a:rPr lang="en-US" altLang="zh-TW" dirty="0"/>
              <a:t> 3) </a:t>
            </a:r>
            <a:r>
              <a:rPr lang="zh-TW" altLang="zh-TW" dirty="0"/>
              <a:t>新北市</a:t>
            </a:r>
            <a:r>
              <a:rPr lang="en-US" altLang="zh-TW" dirty="0"/>
              <a:t>    869</a:t>
            </a:r>
            <a:endParaRPr lang="zh-TW" altLang="zh-TW" dirty="0"/>
          </a:p>
          <a:p>
            <a:r>
              <a:rPr lang="en-US" altLang="zh-TW" dirty="0"/>
              <a:t> 4) </a:t>
            </a:r>
            <a:r>
              <a:rPr lang="zh-TW" altLang="zh-TW" dirty="0"/>
              <a:t>桃園市</a:t>
            </a:r>
            <a:r>
              <a:rPr lang="en-US" altLang="zh-TW" dirty="0"/>
              <a:t>    563</a:t>
            </a:r>
            <a:endParaRPr lang="zh-TW" altLang="zh-TW" dirty="0"/>
          </a:p>
          <a:p>
            <a:r>
              <a:rPr lang="en-US" altLang="zh-TW" dirty="0"/>
              <a:t> 5) </a:t>
            </a:r>
            <a:r>
              <a:rPr lang="zh-TW" altLang="zh-TW" dirty="0"/>
              <a:t>新竹市</a:t>
            </a:r>
            <a:r>
              <a:rPr lang="en-US" altLang="zh-TW" dirty="0"/>
              <a:t>    135</a:t>
            </a:r>
            <a:endParaRPr lang="zh-TW" altLang="zh-TW" dirty="0"/>
          </a:p>
          <a:p>
            <a:r>
              <a:rPr lang="en-US" altLang="zh-TW" dirty="0"/>
              <a:t> 6) </a:t>
            </a:r>
            <a:r>
              <a:rPr lang="zh-TW" altLang="zh-TW" dirty="0"/>
              <a:t>新竹縣</a:t>
            </a:r>
            <a:r>
              <a:rPr lang="en-US" altLang="zh-TW" dirty="0"/>
              <a:t>    141</a:t>
            </a:r>
            <a:endParaRPr lang="zh-TW" altLang="zh-TW" dirty="0"/>
          </a:p>
          <a:p>
            <a:r>
              <a:rPr lang="en-US" altLang="zh-TW" dirty="0"/>
              <a:t> 7) </a:t>
            </a:r>
            <a:r>
              <a:rPr lang="zh-TW" altLang="zh-TW" dirty="0"/>
              <a:t>苗栗縣</a:t>
            </a:r>
            <a:r>
              <a:rPr lang="en-US" altLang="zh-TW" dirty="0"/>
              <a:t>    106</a:t>
            </a:r>
            <a:endParaRPr lang="zh-TW" altLang="zh-TW" dirty="0"/>
          </a:p>
          <a:p>
            <a:r>
              <a:rPr lang="en-US" altLang="zh-TW" dirty="0"/>
              <a:t> 8) </a:t>
            </a:r>
            <a:r>
              <a:rPr lang="zh-TW" altLang="zh-TW" dirty="0"/>
              <a:t>台中市</a:t>
            </a:r>
            <a:r>
              <a:rPr lang="en-US" altLang="zh-TW" dirty="0"/>
              <a:t>    624</a:t>
            </a:r>
            <a:endParaRPr lang="zh-TW" altLang="zh-TW" dirty="0"/>
          </a:p>
          <a:p>
            <a:r>
              <a:rPr lang="en-US" altLang="zh-TW" dirty="0"/>
              <a:t> 9) </a:t>
            </a:r>
            <a:r>
              <a:rPr lang="zh-TW" altLang="zh-TW" dirty="0"/>
              <a:t>彰化縣</a:t>
            </a:r>
            <a:r>
              <a:rPr lang="en-US" altLang="zh-TW" dirty="0"/>
              <a:t>    185</a:t>
            </a:r>
            <a:endParaRPr lang="zh-TW" altLang="zh-TW" dirty="0"/>
          </a:p>
          <a:p>
            <a:r>
              <a:rPr lang="en-US" altLang="zh-TW" dirty="0"/>
              <a:t>10) </a:t>
            </a:r>
            <a:r>
              <a:rPr lang="zh-TW" altLang="zh-TW" dirty="0"/>
              <a:t>雲林縣</a:t>
            </a:r>
            <a:r>
              <a:rPr lang="en-US" altLang="zh-TW" dirty="0"/>
              <a:t>    100</a:t>
            </a:r>
            <a:endParaRPr lang="zh-TW" altLang="zh-TW" dirty="0"/>
          </a:p>
          <a:p>
            <a:r>
              <a:rPr lang="en-US" altLang="zh-TW" dirty="0"/>
              <a:t>11) </a:t>
            </a:r>
            <a:r>
              <a:rPr lang="zh-TW" altLang="zh-TW" dirty="0"/>
              <a:t>南投縣</a:t>
            </a:r>
            <a:r>
              <a:rPr lang="en-US" altLang="zh-TW" dirty="0"/>
              <a:t>     </a:t>
            </a:r>
            <a:r>
              <a:rPr lang="en-US" altLang="zh-TW" dirty="0" smtClean="0"/>
              <a:t>89</a:t>
            </a:r>
            <a:endParaRPr lang="zh-TW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0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zh-TW" dirty="0" smtClean="0"/>
              <a:t>程式安裝</a:t>
            </a:r>
            <a:r>
              <a:rPr lang="zh-TW" altLang="en-US" dirty="0" smtClean="0"/>
              <a:t>與使用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36232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　　</a:t>
            </a:r>
            <a:r>
              <a:rPr lang="zh-TW" altLang="zh-TW" dirty="0"/>
              <a:t>用左鍵連點所下載之</a:t>
            </a:r>
            <a:r>
              <a:rPr lang="en-US" altLang="zh-TW" dirty="0" smtClean="0"/>
              <a:t>Anaconda3-5.0.1Windows-x86.exe </a:t>
            </a:r>
            <a:r>
              <a:rPr lang="en-US" altLang="zh-TW" dirty="0"/>
              <a:t>2</a:t>
            </a:r>
            <a:r>
              <a:rPr lang="zh-TW" altLang="zh-TW" dirty="0"/>
              <a:t>次即可執行安裝程式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zh-TW" sz="2800" dirty="0" smtClean="0"/>
              <a:t>步驟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1</a:t>
            </a:r>
            <a:r>
              <a:rPr lang="zh-TW" altLang="zh-TW" sz="2800" dirty="0" smtClean="0"/>
              <a:t>開</a:t>
            </a:r>
            <a:r>
              <a:rPr lang="zh-TW" altLang="en-US" sz="2800" dirty="0" smtClean="0"/>
              <a:t>啟</a:t>
            </a:r>
            <a:r>
              <a:rPr lang="zh-TW" altLang="zh-TW" sz="2800" dirty="0" smtClean="0"/>
              <a:t>檔案， </a:t>
            </a:r>
            <a:r>
              <a:rPr lang="zh-TW" altLang="zh-TW" sz="2800" dirty="0"/>
              <a:t>按「執行」</a:t>
            </a:r>
            <a:endParaRPr lang="zh-TW" altLang="en-US" dirty="0"/>
          </a:p>
        </p:txBody>
      </p:sp>
      <p:pic>
        <p:nvPicPr>
          <p:cNvPr id="6" name="圖片 5"/>
          <p:cNvPicPr/>
          <p:nvPr/>
        </p:nvPicPr>
        <p:blipFill>
          <a:blip r:embed="rId2"/>
          <a:srcRect l="39143" t="34533" r="39112" b="38404"/>
          <a:stretch>
            <a:fillRect/>
          </a:stretch>
        </p:blipFill>
        <p:spPr bwMode="auto">
          <a:xfrm>
            <a:off x="1115616" y="2780928"/>
            <a:ext cx="5256584" cy="324036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8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419822"/>
            <a:ext cx="8229600" cy="5064224"/>
          </a:xfrm>
        </p:spPr>
        <p:txBody>
          <a:bodyPr/>
          <a:lstStyle/>
          <a:p>
            <a:pPr marL="0" indent="0">
              <a:buNone/>
            </a:pPr>
            <a:r>
              <a:rPr lang="zh-TW" altLang="zh-TW" sz="2800" dirty="0"/>
              <a:t>步驟</a:t>
            </a:r>
            <a:r>
              <a:rPr lang="en-US" altLang="zh-TW" sz="2800" dirty="0"/>
              <a:t> 2</a:t>
            </a:r>
            <a:r>
              <a:rPr lang="zh-TW" altLang="zh-TW" sz="2800" dirty="0"/>
              <a:t>啟動安裝</a:t>
            </a:r>
            <a:r>
              <a:rPr lang="zh-TW" altLang="zh-TW" sz="2800" dirty="0" smtClean="0"/>
              <a:t>精靈，</a:t>
            </a:r>
            <a:r>
              <a:rPr lang="zh-TW" altLang="zh-TW" sz="2800" dirty="0"/>
              <a:t>按「</a:t>
            </a:r>
            <a:r>
              <a:rPr lang="en-US" altLang="zh-TW" sz="2800" dirty="0"/>
              <a:t>next</a:t>
            </a:r>
            <a:r>
              <a:rPr lang="zh-TW" altLang="zh-TW" sz="2800" dirty="0"/>
              <a:t>」</a:t>
            </a:r>
            <a:endParaRPr lang="zh-TW" altLang="en-US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zh-TW" dirty="0"/>
              <a:t>程式</a:t>
            </a:r>
            <a:r>
              <a:rPr lang="zh-TW" altLang="zh-TW" dirty="0" smtClean="0"/>
              <a:t>安裝</a:t>
            </a:r>
            <a:r>
              <a:rPr lang="zh-TW" altLang="en-US" dirty="0"/>
              <a:t>與使用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rcRect l="36384" t="29383" r="35922" b="33247"/>
          <a:stretch>
            <a:fillRect/>
          </a:stretch>
        </p:blipFill>
        <p:spPr bwMode="auto">
          <a:xfrm>
            <a:off x="611560" y="1988840"/>
            <a:ext cx="6048672" cy="410445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85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36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sz="2800" dirty="0" smtClean="0"/>
              <a:t>步驟</a:t>
            </a:r>
            <a:r>
              <a:rPr lang="en-US" altLang="zh-TW" sz="2800" dirty="0" smtClean="0"/>
              <a:t>3</a:t>
            </a:r>
            <a:r>
              <a:rPr lang="zh-TW" altLang="en-US" sz="2800" dirty="0" smtClean="0"/>
              <a:t>  </a:t>
            </a:r>
            <a:r>
              <a:rPr lang="zh-TW" altLang="zh-TW" sz="2800" dirty="0" smtClean="0"/>
              <a:t>授權同意，</a:t>
            </a:r>
            <a:r>
              <a:rPr lang="zh-TW" altLang="zh-TW" sz="2800" dirty="0"/>
              <a:t>按「</a:t>
            </a:r>
            <a:r>
              <a:rPr lang="en-US" altLang="zh-TW" sz="2800" dirty="0"/>
              <a:t>I Agree</a:t>
            </a:r>
            <a:r>
              <a:rPr lang="zh-TW" altLang="zh-TW" sz="2800" dirty="0"/>
              <a:t>」</a:t>
            </a:r>
            <a:endParaRPr lang="zh-TW" altLang="en-US" sz="2800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zh-TW" dirty="0"/>
              <a:t>程式</a:t>
            </a:r>
            <a:r>
              <a:rPr lang="zh-TW" altLang="zh-TW" dirty="0" smtClean="0"/>
              <a:t>安裝</a:t>
            </a:r>
            <a:r>
              <a:rPr lang="zh-TW" altLang="en-US" dirty="0"/>
              <a:t>與使用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rcRect l="36532" t="29383" r="36215" b="32733"/>
          <a:stretch>
            <a:fillRect/>
          </a:stretch>
        </p:blipFill>
        <p:spPr bwMode="auto">
          <a:xfrm>
            <a:off x="611560" y="1916832"/>
            <a:ext cx="5688632" cy="410445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66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清晰度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844</TotalTime>
  <Words>1971</Words>
  <Application>Microsoft Office PowerPoint</Application>
  <PresentationFormat>如螢幕大小 (4:3)</PresentationFormat>
  <Paragraphs>276</Paragraphs>
  <Slides>64</Slides>
  <Notes>3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66" baseType="lpstr">
      <vt:lpstr>清晰度</vt:lpstr>
      <vt:lpstr>文件</vt:lpstr>
      <vt:lpstr>Python實務應用</vt:lpstr>
      <vt:lpstr>Anaconda 軟體包</vt:lpstr>
      <vt:lpstr>Anaconda</vt:lpstr>
      <vt:lpstr>Anaconda</vt:lpstr>
      <vt:lpstr>Anaconda檔案下載</vt:lpstr>
      <vt:lpstr>Anaconda檔案下載</vt:lpstr>
      <vt:lpstr>Anaconda程式安裝與使用</vt:lpstr>
      <vt:lpstr>Anaconda程式安裝與使用</vt:lpstr>
      <vt:lpstr>Anaconda程式安裝與使用</vt:lpstr>
      <vt:lpstr>Anaconda程式安裝與使用</vt:lpstr>
      <vt:lpstr>Anaconda程式安裝與使用</vt:lpstr>
      <vt:lpstr>Anaconda程式安裝與使用</vt:lpstr>
      <vt:lpstr>Anaconda程式安裝與使用</vt:lpstr>
      <vt:lpstr>Anaconda程式安裝與使用</vt:lpstr>
      <vt:lpstr>Anaconda程式安裝與使用</vt:lpstr>
      <vt:lpstr>Anaconda程式安裝與使用</vt:lpstr>
      <vt:lpstr>Jupyter Notebook</vt:lpstr>
      <vt:lpstr>Jupyter Notebook</vt:lpstr>
      <vt:lpstr>Jupyter Notebook</vt:lpstr>
      <vt:lpstr>啟動Spyder</vt:lpstr>
      <vt:lpstr>啟動Spyder</vt:lpstr>
      <vt:lpstr>啟動Spyder</vt:lpstr>
      <vt:lpstr>啟動Spyder</vt:lpstr>
      <vt:lpstr>啟動Spyder</vt:lpstr>
      <vt:lpstr>編輯與除錯</vt:lpstr>
      <vt:lpstr>編輯與除錯</vt:lpstr>
      <vt:lpstr>編輯與除錯</vt:lpstr>
      <vt:lpstr>編輯與除錯</vt:lpstr>
      <vt:lpstr>Python 第三方函式庫</vt:lpstr>
      <vt:lpstr>找尋Python第三方函式庫</vt:lpstr>
      <vt:lpstr>找尋Python第三方函式庫</vt:lpstr>
      <vt:lpstr>找尋Python第三方函式庫</vt:lpstr>
      <vt:lpstr>找尋Python第三方函式庫</vt:lpstr>
      <vt:lpstr>找尋Python第三方函式庫</vt:lpstr>
      <vt:lpstr>安裝Python第三方函式庫</vt:lpstr>
      <vt:lpstr>安裝Python第三方函式庫</vt:lpstr>
      <vt:lpstr>安裝Python第三方函式庫</vt:lpstr>
      <vt:lpstr>Python第三方函式庫應用-jieba</vt:lpstr>
      <vt:lpstr>Python第三方函式庫應用-jieba</vt:lpstr>
      <vt:lpstr>Python第三方函式庫應用-jieba</vt:lpstr>
      <vt:lpstr>Python第三方函式庫應用-jieba</vt:lpstr>
      <vt:lpstr>Python第三方函式庫應用-jieba</vt:lpstr>
      <vt:lpstr>Python 爬蟲</vt:lpstr>
      <vt:lpstr>網路爬蟲概念</vt:lpstr>
      <vt:lpstr>靜態網頁網路爬蟲概念</vt:lpstr>
      <vt:lpstr>靜態網頁網路爬蟲概念</vt:lpstr>
      <vt:lpstr>靜態網頁網路爬蟲概念</vt:lpstr>
      <vt:lpstr>靜態網頁網路爬蟲概念</vt:lpstr>
      <vt:lpstr>靜態網頁網路爬蟲概念</vt:lpstr>
      <vt:lpstr>靜態網頁網路爬蟲概念</vt:lpstr>
      <vt:lpstr>靜態網頁網路爬蟲概念</vt:lpstr>
      <vt:lpstr>靜態網頁網路爬蟲概念</vt:lpstr>
      <vt:lpstr>動態網頁網路爬蟲概念</vt:lpstr>
      <vt:lpstr>動態網頁網路爬蟲概念</vt:lpstr>
      <vt:lpstr>動態網頁網路爬蟲概念</vt:lpstr>
      <vt:lpstr>動態網頁網路爬蟲概念</vt:lpstr>
      <vt:lpstr>動態網頁網路爬蟲概念</vt:lpstr>
      <vt:lpstr>動態網頁網路爬蟲概念</vt:lpstr>
      <vt:lpstr>動態網頁網路爬蟲概念</vt:lpstr>
      <vt:lpstr>動態網頁網路爬蟲概念</vt:lpstr>
      <vt:lpstr>動態網頁網路爬蟲概念</vt:lpstr>
      <vt:lpstr>動態網頁網路爬蟲概念</vt:lpstr>
      <vt:lpstr>動態網頁網路爬蟲概念</vt:lpstr>
      <vt:lpstr>動態網頁網路爬蟲概念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第四章 資料運算</dc:title>
  <dc:creator>USER</dc:creator>
  <cp:lastModifiedBy>User</cp:lastModifiedBy>
  <cp:revision>82</cp:revision>
  <cp:lastPrinted>2017-11-21T11:56:48Z</cp:lastPrinted>
  <dcterms:created xsi:type="dcterms:W3CDTF">2016-08-15T05:44:44Z</dcterms:created>
  <dcterms:modified xsi:type="dcterms:W3CDTF">2018-01-01T18:02:34Z</dcterms:modified>
</cp:coreProperties>
</file>